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5.xml" ContentType="application/vnd.openxmlformats-officedocument.themeOverrid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7.xml" ContentType="application/vnd.openxmlformats-officedocument.themeOverr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9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10.xml" ContentType="application/vnd.openxmlformats-officedocument.themeOverride+xml"/>
  <Override PartName="/ppt/notesSlides/notesSlide17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11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12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8" r:id="rId2"/>
    <p:sldId id="2932" r:id="rId3"/>
    <p:sldId id="2934" r:id="rId4"/>
    <p:sldId id="2921" r:id="rId5"/>
    <p:sldId id="2928" r:id="rId6"/>
    <p:sldId id="2927" r:id="rId7"/>
    <p:sldId id="2935" r:id="rId8"/>
    <p:sldId id="2938" r:id="rId9"/>
    <p:sldId id="2917" r:id="rId10"/>
    <p:sldId id="2925" r:id="rId11"/>
    <p:sldId id="2923" r:id="rId12"/>
    <p:sldId id="2929" r:id="rId13"/>
    <p:sldId id="2922" r:id="rId14"/>
    <p:sldId id="2936" r:id="rId15"/>
    <p:sldId id="2939" r:id="rId16"/>
    <p:sldId id="2920" r:id="rId17"/>
    <p:sldId id="2926" r:id="rId18"/>
    <p:sldId id="2924" r:id="rId19"/>
    <p:sldId id="285" r:id="rId20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Факторович Алла Аркадьевна" initials="ФАА" lastIdx="2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688"/>
    <a:srgbClr val="5B5B5E"/>
    <a:srgbClr val="02205F"/>
    <a:srgbClr val="00AEEF"/>
    <a:srgbClr val="535353"/>
    <a:srgbClr val="003D7B"/>
    <a:srgbClr val="007DB0"/>
    <a:srgbClr val="37373A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14" y="5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file:///C:\Users\&#1057;&#1077;&#1088;&#1075;&#1077;&#1081;\Documents\&#1040;&#1085;&#1072;&#1083;&#1080;&#1079;%20&#1076;&#1080;&#1085;&#1072;&#1084;&#1080;&#1082;&#1080;%20&#1074;&#1072;&#1082;&#1072;&#1085;&#1089;&#1080;&#1081;%20&#1080;%20&#1088;&#1077;&#1079;&#1102;&#1084;&#1077;%20&#1079;&#1072;%20&#1087;&#1077;&#1088;&#1080;&#1086;&#1076;%20&#1089;%20&#1092;&#1077;&#1074;&#1088;&#1072;&#1083;&#1103;%20&#1087;&#1086;%20&#1072;&#1087;&#1088;&#1077;&#1083;&#1100;%202020_200420_&#1072;&#1085;&#1072;&#1083;&#1080;&#107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4.4336960902861752E-2"/>
          <c:w val="0.99294465796580522"/>
          <c:h val="0.811536146359436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всего!$F$4</c:f>
              <c:strCache>
                <c:ptCount val="1"/>
                <c:pt idx="0">
                  <c:v>9 - 22 февраля 2020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всего!$E$5:$E$6</c:f>
              <c:strCache>
                <c:ptCount val="2"/>
                <c:pt idx="0">
                  <c:v>Новых вакансий размещено</c:v>
                </c:pt>
                <c:pt idx="1">
                  <c:v>Новых резюме размещено</c:v>
                </c:pt>
              </c:strCache>
            </c:strRef>
          </c:cat>
          <c:val>
            <c:numRef>
              <c:f>всего!$F$5:$F$6</c:f>
              <c:numCache>
                <c:formatCode>#,##0</c:formatCode>
                <c:ptCount val="2"/>
                <c:pt idx="0">
                  <c:v>271368</c:v>
                </c:pt>
                <c:pt idx="1">
                  <c:v>609766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2A-48E9-B89F-0C033ECEA872}"/>
            </c:ext>
          </c:extLst>
        </c:ser>
        <c:ser>
          <c:idx val="1"/>
          <c:order val="1"/>
          <c:tx>
            <c:strRef>
              <c:f>всего!$G$4</c:f>
              <c:strCache>
                <c:ptCount val="1"/>
                <c:pt idx="0">
                  <c:v>1 - 14 апреля 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всего!$E$5:$E$6</c:f>
              <c:strCache>
                <c:ptCount val="2"/>
                <c:pt idx="0">
                  <c:v>Новых вакансий размещено</c:v>
                </c:pt>
                <c:pt idx="1">
                  <c:v>Новых резюме размещено</c:v>
                </c:pt>
              </c:strCache>
            </c:strRef>
          </c:cat>
          <c:val>
            <c:numRef>
              <c:f>всего!$G$5:$G$6</c:f>
              <c:numCache>
                <c:formatCode>#,##0</c:formatCode>
                <c:ptCount val="2"/>
                <c:pt idx="0">
                  <c:v>140570</c:v>
                </c:pt>
                <c:pt idx="1">
                  <c:v>405817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2A-48E9-B89F-0C033ECEA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5944272"/>
        <c:axId val="883258960"/>
      </c:barChart>
      <c:catAx>
        <c:axId val="18259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83258960"/>
        <c:crosses val="autoZero"/>
        <c:auto val="1"/>
        <c:lblAlgn val="ctr"/>
        <c:lblOffset val="100"/>
        <c:noMultiLvlLbl val="0"/>
      </c:catAx>
      <c:valAx>
        <c:axId val="8832589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2594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"/>
          <c:w val="0.3637583691465926"/>
          <c:h val="0.23951410114309385"/>
        </c:manualLayout>
      </c:layout>
      <c:overlay val="0"/>
      <c:spPr>
        <a:noFill/>
        <a:ln>
          <a:solidFill>
            <a:schemeClr val="tx1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439737397516035"/>
          <c:y val="2.7610441767068273E-2"/>
          <c:w val="0.61694283221040669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67-437C-B352-7997D40B2502}"/>
              </c:ext>
            </c:extLst>
          </c:dPt>
          <c:dPt>
            <c:idx val="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BC67-437C-B352-7997D40B2502}"/>
              </c:ext>
            </c:extLst>
          </c:dPt>
          <c:dPt>
            <c:idx val="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67-437C-B352-7997D40B2502}"/>
              </c:ext>
            </c:extLst>
          </c:dPt>
          <c:dPt>
            <c:idx val="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BC67-437C-B352-7997D40B2502}"/>
              </c:ext>
            </c:extLst>
          </c:dPt>
          <c:dPt>
            <c:idx val="5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67-437C-B352-7997D40B2502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67-437C-B352-7997D40B2502}"/>
              </c:ext>
            </c:extLst>
          </c:dPt>
          <c:dPt>
            <c:idx val="1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C67-437C-B352-7997D40B2502}"/>
              </c:ext>
            </c:extLst>
          </c:dPt>
          <c:dPt>
            <c:idx val="1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C67-437C-B352-7997D40B2502}"/>
              </c:ext>
            </c:extLst>
          </c:dPt>
          <c:dPt>
            <c:idx val="17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C67-437C-B352-7997D40B2502}"/>
              </c:ext>
            </c:extLst>
          </c:dPt>
          <c:dPt>
            <c:idx val="19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BC67-437C-B352-7997D40B2502}"/>
              </c:ext>
            </c:extLst>
          </c:dPt>
          <c:dPt>
            <c:idx val="2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BC67-437C-B352-7997D40B2502}"/>
              </c:ext>
            </c:extLst>
          </c:dPt>
          <c:dPt>
            <c:idx val="2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BC67-437C-B352-7997D40B2502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BC67-437C-B352-7997D40B250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BC67-437C-B352-7997D40B2502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BC67-437C-B352-7997D40B2502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BC67-437C-B352-7997D40B2502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C67-437C-B352-7997D40B2502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BC67-437C-B352-7997D40B2502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BC67-437C-B352-7997D40B2502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BC67-437C-B352-7997D40B2502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BC67-437C-B352-7997D40B2502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BC67-437C-B352-7997D40B2502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BC67-437C-B352-7997D40B25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Лист1!$A$151:$A$175</c:f>
              <c:strCache>
                <c:ptCount val="25"/>
                <c:pt idx="0">
                  <c:v>Водитель-экспедитор</c:v>
                </c:pt>
                <c:pt idx="1">
                  <c:v>Повар</c:v>
                </c:pt>
                <c:pt idx="2">
                  <c:v>Кладовщик</c:v>
                </c:pt>
                <c:pt idx="3">
                  <c:v>Официант</c:v>
                </c:pt>
                <c:pt idx="4">
                  <c:v>Инженер ПТО</c:v>
                </c:pt>
                <c:pt idx="5">
                  <c:v>Frontend-разработчик</c:v>
                </c:pt>
                <c:pt idx="6">
                  <c:v>Инженер-конструктор</c:v>
                </c:pt>
                <c:pt idx="7">
                  <c:v>Мерчендайзер</c:v>
                </c:pt>
                <c:pt idx="8">
                  <c:v>Маркетолог</c:v>
                </c:pt>
                <c:pt idx="9">
                  <c:v>Оператор call-центра</c:v>
                </c:pt>
                <c:pt idx="10">
                  <c:v>Специалист по логистике</c:v>
                </c:pt>
                <c:pt idx="11">
                  <c:v>Водитель-курьер</c:v>
                </c:pt>
                <c:pt idx="12">
                  <c:v>Специалист </c:v>
                </c:pt>
                <c:pt idx="13">
                  <c:v>Специалист по продажам</c:v>
                </c:pt>
                <c:pt idx="14">
                  <c:v>Оператор ПК</c:v>
                </c:pt>
                <c:pt idx="15">
                  <c:v>Менеджер-администратор</c:v>
                </c:pt>
                <c:pt idx="16">
                  <c:v>Аналитик</c:v>
                </c:pt>
                <c:pt idx="17">
                  <c:v>Программист</c:v>
                </c:pt>
                <c:pt idx="18">
                  <c:v>Переводчик</c:v>
                </c:pt>
                <c:pt idx="19">
                  <c:v>Контент-менеджер</c:v>
                </c:pt>
                <c:pt idx="20">
                  <c:v>Бариста</c:v>
                </c:pt>
                <c:pt idx="21">
                  <c:v>Курьер</c:v>
                </c:pt>
                <c:pt idx="22">
                  <c:v>Менеджер по персоналу</c:v>
                </c:pt>
                <c:pt idx="23">
                  <c:v>Инженер-технолог</c:v>
                </c:pt>
                <c:pt idx="24">
                  <c:v>Интернет-маркетолог</c:v>
                </c:pt>
              </c:strCache>
            </c:strRef>
          </c:cat>
          <c:val>
            <c:numRef>
              <c:f>Лист1!$B$151:$B$175</c:f>
              <c:numCache>
                <c:formatCode>#,##0</c:formatCode>
                <c:ptCount val="25"/>
                <c:pt idx="0">
                  <c:v>374</c:v>
                </c:pt>
                <c:pt idx="1">
                  <c:v>360</c:v>
                </c:pt>
                <c:pt idx="2">
                  <c:v>352</c:v>
                </c:pt>
                <c:pt idx="3">
                  <c:v>337</c:v>
                </c:pt>
                <c:pt idx="4">
                  <c:v>337</c:v>
                </c:pt>
                <c:pt idx="5">
                  <c:v>327</c:v>
                </c:pt>
                <c:pt idx="6">
                  <c:v>313</c:v>
                </c:pt>
                <c:pt idx="7">
                  <c:v>305</c:v>
                </c:pt>
                <c:pt idx="8">
                  <c:v>285</c:v>
                </c:pt>
                <c:pt idx="9">
                  <c:v>285</c:v>
                </c:pt>
                <c:pt idx="10">
                  <c:v>283</c:v>
                </c:pt>
                <c:pt idx="11">
                  <c:v>282</c:v>
                </c:pt>
                <c:pt idx="12">
                  <c:v>278</c:v>
                </c:pt>
                <c:pt idx="13">
                  <c:v>269</c:v>
                </c:pt>
                <c:pt idx="14">
                  <c:v>268</c:v>
                </c:pt>
                <c:pt idx="15">
                  <c:v>264</c:v>
                </c:pt>
                <c:pt idx="16">
                  <c:v>255</c:v>
                </c:pt>
                <c:pt idx="17">
                  <c:v>249</c:v>
                </c:pt>
                <c:pt idx="18">
                  <c:v>249</c:v>
                </c:pt>
                <c:pt idx="19">
                  <c:v>248</c:v>
                </c:pt>
                <c:pt idx="20">
                  <c:v>247</c:v>
                </c:pt>
                <c:pt idx="21">
                  <c:v>247</c:v>
                </c:pt>
                <c:pt idx="22">
                  <c:v>246</c:v>
                </c:pt>
                <c:pt idx="23">
                  <c:v>226</c:v>
                </c:pt>
                <c:pt idx="24">
                  <c:v>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7-437C-B352-7997D40B25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50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224961022288247"/>
          <c:y val="1.69280909438978E-2"/>
          <c:w val="0.61136910028145508"/>
          <c:h val="0.966143818112204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Лист4!$A$2:$A$26</c:f>
              <c:strCache>
                <c:ptCount val="25"/>
                <c:pt idx="0">
                  <c:v>Разнорабочий</c:v>
                </c:pt>
                <c:pt idx="1">
                  <c:v>Бетонщик-арматурщик</c:v>
                </c:pt>
                <c:pt idx="2">
                  <c:v>Монтажник</c:v>
                </c:pt>
                <c:pt idx="3">
                  <c:v>Подсобный рабочий</c:v>
                </c:pt>
                <c:pt idx="4">
                  <c:v>Продавец-кассир</c:v>
                </c:pt>
                <c:pt idx="5">
                  <c:v>Менеджер по продажам</c:v>
                </c:pt>
                <c:pt idx="6">
                  <c:v>Арматурщик</c:v>
                </c:pt>
                <c:pt idx="7">
                  <c:v>Фрезеровщик</c:v>
                </c:pt>
                <c:pt idx="8">
                  <c:v>Продавец-консультант</c:v>
                </c:pt>
                <c:pt idx="9">
                  <c:v>Грузчик</c:v>
                </c:pt>
                <c:pt idx="10">
                  <c:v>Плотник</c:v>
                </c:pt>
                <c:pt idx="11">
                  <c:v>Охранник</c:v>
                </c:pt>
                <c:pt idx="12">
                  <c:v>Специалист колл-центра (домашний офис)</c:v>
                </c:pt>
                <c:pt idx="13">
                  <c:v>Водитель такси</c:v>
                </c:pt>
                <c:pt idx="14">
                  <c:v>Комплектовщик на склад</c:v>
                </c:pt>
                <c:pt idx="15">
                  <c:v>Кредитный представитель</c:v>
                </c:pt>
                <c:pt idx="16">
                  <c:v>Плотник-бетонщик</c:v>
                </c:pt>
                <c:pt idx="17">
                  <c:v>Работник торгового зала</c:v>
                </c:pt>
                <c:pt idx="18">
                  <c:v>Бетонщик</c:v>
                </c:pt>
                <c:pt idx="19">
                  <c:v>Токарь-универсал</c:v>
                </c:pt>
                <c:pt idx="20">
                  <c:v>Водитель</c:v>
                </c:pt>
                <c:pt idx="21">
                  <c:v>Повар</c:v>
                </c:pt>
                <c:pt idx="22">
                  <c:v>Токарь</c:v>
                </c:pt>
                <c:pt idx="23">
                  <c:v>Комплектовщик</c:v>
                </c:pt>
                <c:pt idx="24">
                  <c:v>Водитель категории С</c:v>
                </c:pt>
              </c:strCache>
            </c:strRef>
          </c:cat>
          <c:val>
            <c:numRef>
              <c:f>Лист4!$B$2:$B$26</c:f>
              <c:numCache>
                <c:formatCode>#,##0</c:formatCode>
                <c:ptCount val="25"/>
                <c:pt idx="0">
                  <c:v>1310</c:v>
                </c:pt>
                <c:pt idx="1">
                  <c:v>1303</c:v>
                </c:pt>
                <c:pt idx="2">
                  <c:v>1272</c:v>
                </c:pt>
                <c:pt idx="3">
                  <c:v>1247</c:v>
                </c:pt>
                <c:pt idx="4">
                  <c:v>1217</c:v>
                </c:pt>
                <c:pt idx="5">
                  <c:v>1079</c:v>
                </c:pt>
                <c:pt idx="6">
                  <c:v>1074</c:v>
                </c:pt>
                <c:pt idx="7">
                  <c:v>966</c:v>
                </c:pt>
                <c:pt idx="8">
                  <c:v>965</c:v>
                </c:pt>
                <c:pt idx="9">
                  <c:v>855</c:v>
                </c:pt>
                <c:pt idx="10">
                  <c:v>818</c:v>
                </c:pt>
                <c:pt idx="11">
                  <c:v>773</c:v>
                </c:pt>
                <c:pt idx="12">
                  <c:v>767</c:v>
                </c:pt>
                <c:pt idx="13">
                  <c:v>760</c:v>
                </c:pt>
                <c:pt idx="14">
                  <c:v>753</c:v>
                </c:pt>
                <c:pt idx="15">
                  <c:v>745</c:v>
                </c:pt>
                <c:pt idx="16">
                  <c:v>726</c:v>
                </c:pt>
                <c:pt idx="17">
                  <c:v>692</c:v>
                </c:pt>
                <c:pt idx="18">
                  <c:v>671</c:v>
                </c:pt>
                <c:pt idx="19">
                  <c:v>667</c:v>
                </c:pt>
                <c:pt idx="20">
                  <c:v>616</c:v>
                </c:pt>
                <c:pt idx="21">
                  <c:v>604</c:v>
                </c:pt>
                <c:pt idx="22">
                  <c:v>597</c:v>
                </c:pt>
                <c:pt idx="23">
                  <c:v>533</c:v>
                </c:pt>
                <c:pt idx="24">
                  <c:v>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EE-4220-9744-A5F391E6F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14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618805981305305"/>
          <c:y val="1.796673234698716E-2"/>
          <c:w val="0.49947585976866349"/>
          <c:h val="0.9640665353060257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Лист4!$A$27:$A$50</c:f>
              <c:strCache>
                <c:ptCount val="24"/>
                <c:pt idx="0">
                  <c:v>Оператор по работе с клиентами</c:v>
                </c:pt>
                <c:pt idx="1">
                  <c:v>Слесарь-сантехник</c:v>
                </c:pt>
                <c:pt idx="2">
                  <c:v>Менеджер по работе с клиентами</c:v>
                </c:pt>
                <c:pt idx="3">
                  <c:v>Опалубщик</c:v>
                </c:pt>
                <c:pt idx="4">
                  <c:v>Кассир</c:v>
                </c:pt>
                <c:pt idx="5">
                  <c:v>Водитель категории В</c:v>
                </c:pt>
                <c:pt idx="6">
                  <c:v>Грузчик-разнорабочий</c:v>
                </c:pt>
                <c:pt idx="7">
                  <c:v>Инженер ПТО</c:v>
                </c:pt>
                <c:pt idx="8">
                  <c:v>Монтажник опалубки</c:v>
                </c:pt>
                <c:pt idx="9">
                  <c:v>Электрогазосварщик</c:v>
                </c:pt>
                <c:pt idx="10">
                  <c:v>Кладовщик</c:v>
                </c:pt>
                <c:pt idx="11">
                  <c:v>Мастер строительного участка</c:v>
                </c:pt>
                <c:pt idx="12">
                  <c:v>Водитель автомобиля</c:v>
                </c:pt>
                <c:pt idx="13">
                  <c:v>Фармацевт-провизор</c:v>
                </c:pt>
                <c:pt idx="14">
                  <c:v>Мерчендайзер</c:v>
                </c:pt>
                <c:pt idx="15">
                  <c:v>Уборщица</c:v>
                </c:pt>
                <c:pt idx="16">
                  <c:v>Машинист бульдозера</c:v>
                </c:pt>
                <c:pt idx="17">
                  <c:v>Машинист экскаватора</c:v>
                </c:pt>
                <c:pt idx="18">
                  <c:v>Специалист по продаже и установке спутникового ТВ</c:v>
                </c:pt>
                <c:pt idx="19">
                  <c:v>Прораб</c:v>
                </c:pt>
                <c:pt idx="20">
                  <c:v>Пеший курьер</c:v>
                </c:pt>
                <c:pt idx="21">
                  <c:v>Водитель-экспедитор с категорией Е</c:v>
                </c:pt>
                <c:pt idx="22">
                  <c:v>Торговый представитель</c:v>
                </c:pt>
                <c:pt idx="23">
                  <c:v>Продавец</c:v>
                </c:pt>
              </c:strCache>
            </c:strRef>
          </c:cat>
          <c:val>
            <c:numRef>
              <c:f>Лист4!$B$27:$B$50</c:f>
              <c:numCache>
                <c:formatCode>#,##0</c:formatCode>
                <c:ptCount val="24"/>
                <c:pt idx="0">
                  <c:v>416</c:v>
                </c:pt>
                <c:pt idx="1">
                  <c:v>413</c:v>
                </c:pt>
                <c:pt idx="2">
                  <c:v>384</c:v>
                </c:pt>
                <c:pt idx="3">
                  <c:v>382</c:v>
                </c:pt>
                <c:pt idx="4">
                  <c:v>356</c:v>
                </c:pt>
                <c:pt idx="5">
                  <c:v>355</c:v>
                </c:pt>
                <c:pt idx="6">
                  <c:v>353</c:v>
                </c:pt>
                <c:pt idx="7">
                  <c:v>327</c:v>
                </c:pt>
                <c:pt idx="8">
                  <c:v>326</c:v>
                </c:pt>
                <c:pt idx="9">
                  <c:v>320</c:v>
                </c:pt>
                <c:pt idx="10">
                  <c:v>311</c:v>
                </c:pt>
                <c:pt idx="11">
                  <c:v>299</c:v>
                </c:pt>
                <c:pt idx="12">
                  <c:v>297</c:v>
                </c:pt>
                <c:pt idx="13">
                  <c:v>293</c:v>
                </c:pt>
                <c:pt idx="14">
                  <c:v>293</c:v>
                </c:pt>
                <c:pt idx="15">
                  <c:v>289</c:v>
                </c:pt>
                <c:pt idx="16">
                  <c:v>289</c:v>
                </c:pt>
                <c:pt idx="17">
                  <c:v>287</c:v>
                </c:pt>
                <c:pt idx="18">
                  <c:v>284</c:v>
                </c:pt>
                <c:pt idx="19">
                  <c:v>253</c:v>
                </c:pt>
                <c:pt idx="20">
                  <c:v>251</c:v>
                </c:pt>
                <c:pt idx="21">
                  <c:v>237</c:v>
                </c:pt>
                <c:pt idx="22">
                  <c:v>234</c:v>
                </c:pt>
                <c:pt idx="23">
                  <c:v>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5-4578-9DA9-2597389BC0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14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520542619081869"/>
          <c:y val="2.7610441767068273E-2"/>
          <c:w val="0.53312791295751494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579-4070-9B33-3849B9BFE60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579-4070-9B33-3849B9BFE60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579-4070-9B33-3849B9BFE605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7579-4070-9B33-3849B9BFE605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579-4070-9B33-3849B9BFE605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7579-4070-9B33-3849B9BFE605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579-4070-9B33-3849B9BFE605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7579-4070-9B33-3849B9BFE605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579-4070-9B33-3849B9BFE605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7579-4070-9B33-3849B9BFE605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579-4070-9B33-3849B9BFE605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7579-4070-9B33-3849B9BFE605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579-4070-9B33-3849B9BFE605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E-7579-4070-9B33-3849B9BFE605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579-4070-9B33-3849B9BFE605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579-4070-9B33-3849B9BFE605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7579-4070-9B33-3849B9BFE605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7579-4070-9B33-3849B9BFE605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7579-4070-9B33-3849B9BFE605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579-4070-9B33-3849B9BFE605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579-4070-9B33-3849B9BFE605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579-4070-9B33-3849B9BFE605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7579-4070-9B33-3849B9BFE605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7579-4070-9B33-3849B9BFE605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7579-4070-9B33-3849B9BFE605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7579-4070-9B33-3849B9BFE605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7579-4070-9B33-3849B9BFE605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7579-4070-9B33-3849B9BFE605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7579-4070-9B33-3849B9BFE605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7579-4070-9B33-3849B9BFE6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Лист2!$B$4:$B$29</c:f>
              <c:strCache>
                <c:ptCount val="26"/>
                <c:pt idx="0">
                  <c:v>Администратор</c:v>
                </c:pt>
                <c:pt idx="1">
                  <c:v>Менеджер по продажам</c:v>
                </c:pt>
                <c:pt idx="2">
                  <c:v>Продавец-консультант</c:v>
                </c:pt>
                <c:pt idx="3">
                  <c:v>Водитель</c:v>
                </c:pt>
                <c:pt idx="4">
                  <c:v>Медицинская сестра</c:v>
                </c:pt>
                <c:pt idx="5">
                  <c:v>Бухгалтер</c:v>
                </c:pt>
                <c:pt idx="6">
                  <c:v>Менеджер по работе с клиентами</c:v>
                </c:pt>
                <c:pt idx="7">
                  <c:v>Главный бухгалтер</c:v>
                </c:pt>
                <c:pt idx="8">
                  <c:v>Продавец-кассир</c:v>
                </c:pt>
                <c:pt idx="9">
                  <c:v>Менеджер</c:v>
                </c:pt>
                <c:pt idx="10">
                  <c:v>Курьер</c:v>
                </c:pt>
                <c:pt idx="11">
                  <c:v>Кладовщик</c:v>
                </c:pt>
                <c:pt idx="12">
                  <c:v>Юрист</c:v>
                </c:pt>
                <c:pt idx="13">
                  <c:v>Специалист</c:v>
                </c:pt>
                <c:pt idx="14">
                  <c:v>Водитель категории В</c:v>
                </c:pt>
                <c:pt idx="15">
                  <c:v>Водитель-экспедитор</c:v>
                </c:pt>
                <c:pt idx="16">
                  <c:v>Водитель-курьер</c:v>
                </c:pt>
                <c:pt idx="17">
                  <c:v>Помощник руководителя</c:v>
                </c:pt>
                <c:pt idx="18">
                  <c:v>Инженер</c:v>
                </c:pt>
                <c:pt idx="19">
                  <c:v>Кассир</c:v>
                </c:pt>
                <c:pt idx="20">
                  <c:v>Санитар</c:v>
                </c:pt>
                <c:pt idx="21">
                  <c:v>Повар</c:v>
                </c:pt>
                <c:pt idx="22">
                  <c:v>Водитель-курьер с личным автомобилем</c:v>
                </c:pt>
                <c:pt idx="23">
                  <c:v>Охранник</c:v>
                </c:pt>
                <c:pt idx="24">
                  <c:v>Юрист, Юрисконсульт</c:v>
                </c:pt>
                <c:pt idx="25">
                  <c:v>Персональный водитель, личный водитель</c:v>
                </c:pt>
              </c:strCache>
            </c:strRef>
          </c:cat>
          <c:val>
            <c:numRef>
              <c:f>Лист2!$C$4:$C$29</c:f>
              <c:numCache>
                <c:formatCode>#,##0</c:formatCode>
                <c:ptCount val="26"/>
                <c:pt idx="0">
                  <c:v>1841</c:v>
                </c:pt>
                <c:pt idx="1">
                  <c:v>1485</c:v>
                </c:pt>
                <c:pt idx="2">
                  <c:v>1390</c:v>
                </c:pt>
                <c:pt idx="3">
                  <c:v>1348</c:v>
                </c:pt>
                <c:pt idx="4">
                  <c:v>1312</c:v>
                </c:pt>
                <c:pt idx="5">
                  <c:v>1291</c:v>
                </c:pt>
                <c:pt idx="6">
                  <c:v>1290</c:v>
                </c:pt>
                <c:pt idx="7">
                  <c:v>1000</c:v>
                </c:pt>
                <c:pt idx="8">
                  <c:v>987</c:v>
                </c:pt>
                <c:pt idx="9">
                  <c:v>975</c:v>
                </c:pt>
                <c:pt idx="10">
                  <c:v>934</c:v>
                </c:pt>
                <c:pt idx="11">
                  <c:v>848</c:v>
                </c:pt>
                <c:pt idx="12">
                  <c:v>720</c:v>
                </c:pt>
                <c:pt idx="13">
                  <c:v>649</c:v>
                </c:pt>
                <c:pt idx="14">
                  <c:v>590</c:v>
                </c:pt>
                <c:pt idx="15">
                  <c:v>582</c:v>
                </c:pt>
                <c:pt idx="16">
                  <c:v>576</c:v>
                </c:pt>
                <c:pt idx="17">
                  <c:v>560</c:v>
                </c:pt>
                <c:pt idx="18">
                  <c:v>549</c:v>
                </c:pt>
                <c:pt idx="19">
                  <c:v>502</c:v>
                </c:pt>
                <c:pt idx="20">
                  <c:v>500</c:v>
                </c:pt>
                <c:pt idx="21">
                  <c:v>465</c:v>
                </c:pt>
                <c:pt idx="22">
                  <c:v>458</c:v>
                </c:pt>
                <c:pt idx="23">
                  <c:v>457</c:v>
                </c:pt>
                <c:pt idx="24">
                  <c:v>437</c:v>
                </c:pt>
                <c:pt idx="25">
                  <c:v>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79-4070-9B33-3849B9BFE6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20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8391633618413501"/>
          <c:y val="2.7610441767068273E-2"/>
          <c:w val="0.61608366381586488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98-4B46-A3F9-1B98323BF458}"/>
              </c:ext>
            </c:extLst>
          </c:dPt>
          <c:dPt>
            <c:idx val="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398-4B46-A3F9-1B98323BF458}"/>
              </c:ext>
            </c:extLst>
          </c:dPt>
          <c:dPt>
            <c:idx val="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398-4B46-A3F9-1B98323BF458}"/>
              </c:ext>
            </c:extLst>
          </c:dPt>
          <c:dPt>
            <c:idx val="6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398-4B46-A3F9-1B98323BF458}"/>
              </c:ext>
            </c:extLst>
          </c:dPt>
          <c:dPt>
            <c:idx val="7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398-4B46-A3F9-1B98323BF458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398-4B46-A3F9-1B98323BF458}"/>
              </c:ext>
            </c:extLst>
          </c:dPt>
          <c:dPt>
            <c:idx val="1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398-4B46-A3F9-1B98323BF458}"/>
              </c:ext>
            </c:extLst>
          </c:dPt>
          <c:dPt>
            <c:idx val="1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398-4B46-A3F9-1B98323BF458}"/>
              </c:ext>
            </c:extLst>
          </c:dPt>
          <c:dPt>
            <c:idx val="1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398-4B46-A3F9-1B98323BF458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398-4B46-A3F9-1B98323BF458}"/>
              </c:ext>
            </c:extLst>
          </c:dPt>
          <c:dPt>
            <c:idx val="2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398-4B46-A3F9-1B98323BF458}"/>
              </c:ext>
            </c:extLst>
          </c:dPt>
          <c:dPt>
            <c:idx val="2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398-4B46-A3F9-1B98323BF458}"/>
              </c:ext>
            </c:extLst>
          </c:dPt>
          <c:dPt>
            <c:idx val="2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E398-4B46-A3F9-1B98323BF458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398-4B46-A3F9-1B98323BF45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398-4B46-A3F9-1B98323BF45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398-4B46-A3F9-1B98323BF458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398-4B46-A3F9-1B98323BF458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398-4B46-A3F9-1B98323BF458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E398-4B46-A3F9-1B98323BF458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E398-4B46-A3F9-1B98323BF458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E398-4B46-A3F9-1B98323BF458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E398-4B46-A3F9-1B98323BF458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398-4B46-A3F9-1B98323BF458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E398-4B46-A3F9-1B98323BF458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E398-4B46-A3F9-1B98323BF458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E398-4B46-A3F9-1B98323BF4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Лист2!$B$30:$B$53</c:f>
              <c:strCache>
                <c:ptCount val="24"/>
                <c:pt idx="0">
                  <c:v>Экономист</c:v>
                </c:pt>
                <c:pt idx="1">
                  <c:v>Пеший курьер</c:v>
                </c:pt>
                <c:pt idx="2">
                  <c:v>Уборщица</c:v>
                </c:pt>
                <c:pt idx="3">
                  <c:v>Санитарка</c:v>
                </c:pt>
                <c:pt idx="4">
                  <c:v>Оператор call-центра</c:v>
                </c:pt>
                <c:pt idx="5">
                  <c:v>Продавец</c:v>
                </c:pt>
                <c:pt idx="6">
                  <c:v>Грузчик</c:v>
                </c:pt>
                <c:pt idx="7">
                  <c:v>Персональный водитель</c:v>
                </c:pt>
                <c:pt idx="8">
                  <c:v>Курьер с личным автомобилем</c:v>
                </c:pt>
                <c:pt idx="9">
                  <c:v>Офис-менеджер</c:v>
                </c:pt>
                <c:pt idx="10">
                  <c:v>Оператор ПК</c:v>
                </c:pt>
                <c:pt idx="11">
                  <c:v>Менеджер по закупкам</c:v>
                </c:pt>
                <c:pt idx="12">
                  <c:v>Системный администратор</c:v>
                </c:pt>
                <c:pt idx="13">
                  <c:v>Комплектовщик</c:v>
                </c:pt>
                <c:pt idx="14">
                  <c:v>Повар-универсал</c:v>
                </c:pt>
                <c:pt idx="15">
                  <c:v>Руководитель отдела продаж</c:v>
                </c:pt>
                <c:pt idx="16">
                  <c:v>Официант</c:v>
                </c:pt>
                <c:pt idx="17">
                  <c:v>Психолог</c:v>
                </c:pt>
                <c:pt idx="18">
                  <c:v>Продавец-консультант, Продавец-кассир</c:v>
                </c:pt>
                <c:pt idx="19">
                  <c:v>Работник торгового зала</c:v>
                </c:pt>
                <c:pt idx="20">
                  <c:v>Водитель автомобиля</c:v>
                </c:pt>
                <c:pt idx="21">
                  <c:v>Руководитель проекта</c:v>
                </c:pt>
                <c:pt idx="22">
                  <c:v>Шеф-повар</c:v>
                </c:pt>
                <c:pt idx="23">
                  <c:v>Водитель, водитель-экспедитор</c:v>
                </c:pt>
              </c:strCache>
            </c:strRef>
          </c:cat>
          <c:val>
            <c:numRef>
              <c:f>Лист2!$C$30:$C$53</c:f>
              <c:numCache>
                <c:formatCode>#,##0</c:formatCode>
                <c:ptCount val="24"/>
                <c:pt idx="0">
                  <c:v>396</c:v>
                </c:pt>
                <c:pt idx="1">
                  <c:v>385</c:v>
                </c:pt>
                <c:pt idx="2">
                  <c:v>380</c:v>
                </c:pt>
                <c:pt idx="3">
                  <c:v>375</c:v>
                </c:pt>
                <c:pt idx="4">
                  <c:v>374</c:v>
                </c:pt>
                <c:pt idx="5">
                  <c:v>356</c:v>
                </c:pt>
                <c:pt idx="6">
                  <c:v>349</c:v>
                </c:pt>
                <c:pt idx="7">
                  <c:v>338</c:v>
                </c:pt>
                <c:pt idx="8">
                  <c:v>336</c:v>
                </c:pt>
                <c:pt idx="9">
                  <c:v>329</c:v>
                </c:pt>
                <c:pt idx="10">
                  <c:v>328</c:v>
                </c:pt>
                <c:pt idx="11">
                  <c:v>318</c:v>
                </c:pt>
                <c:pt idx="12">
                  <c:v>317</c:v>
                </c:pt>
                <c:pt idx="13">
                  <c:v>317</c:v>
                </c:pt>
                <c:pt idx="14">
                  <c:v>316</c:v>
                </c:pt>
                <c:pt idx="15">
                  <c:v>312</c:v>
                </c:pt>
                <c:pt idx="16">
                  <c:v>308</c:v>
                </c:pt>
                <c:pt idx="17">
                  <c:v>303</c:v>
                </c:pt>
                <c:pt idx="18">
                  <c:v>286</c:v>
                </c:pt>
                <c:pt idx="19">
                  <c:v>281</c:v>
                </c:pt>
                <c:pt idx="20">
                  <c:v>275</c:v>
                </c:pt>
                <c:pt idx="21">
                  <c:v>271</c:v>
                </c:pt>
                <c:pt idx="22">
                  <c:v>269</c:v>
                </c:pt>
                <c:pt idx="23">
                  <c:v>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98-4B46-A3F9-1B98323BF4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20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105123182066007"/>
          <c:y val="2.7610441767068273E-2"/>
          <c:w val="0.50894876817933987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2F7-4602-B7B5-D4689AE752FA}"/>
              </c:ext>
            </c:extLst>
          </c:dPt>
          <c:dPt>
            <c:idx val="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2F7-4602-B7B5-D4689AE752FA}"/>
              </c:ext>
            </c:extLst>
          </c:dPt>
          <c:dPt>
            <c:idx val="5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2F7-4602-B7B5-D4689AE752FA}"/>
              </c:ext>
            </c:extLst>
          </c:dPt>
          <c:dPt>
            <c:idx val="1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2F7-4602-B7B5-D4689AE752FA}"/>
              </c:ext>
            </c:extLst>
          </c:dPt>
          <c:dPt>
            <c:idx val="1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2F7-4602-B7B5-D4689AE752FA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2F7-4602-B7B5-D4689AE752FA}"/>
              </c:ext>
            </c:extLst>
          </c:dPt>
          <c:dPt>
            <c:idx val="16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2F7-4602-B7B5-D4689AE752FA}"/>
              </c:ext>
            </c:extLst>
          </c:dPt>
          <c:dPt>
            <c:idx val="19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A2F7-4602-B7B5-D4689AE752FA}"/>
              </c:ext>
            </c:extLst>
          </c:dPt>
          <c:dPt>
            <c:idx val="2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2F7-4602-B7B5-D4689AE752FA}"/>
              </c:ext>
            </c:extLst>
          </c:dPt>
          <c:dPt>
            <c:idx val="2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A2F7-4602-B7B5-D4689AE752FA}"/>
              </c:ext>
            </c:extLst>
          </c:dPt>
          <c:dPt>
            <c:idx val="2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2F7-4602-B7B5-D4689AE752FA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A2F7-4602-B7B5-D4689AE752FA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2F7-4602-B7B5-D4689AE752FA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A2F7-4602-B7B5-D4689AE752FA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A2F7-4602-B7B5-D4689AE752FA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2F7-4602-B7B5-D4689AE752FA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A2F7-4602-B7B5-D4689AE752FA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A2F7-4602-B7B5-D4689AE752FA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A2F7-4602-B7B5-D4689AE752FA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2F7-4602-B7B5-D4689AE752FA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A2F7-4602-B7B5-D4689AE752FA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A2F7-4602-B7B5-D4689AE752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Лист8!$A$2:$A$26</c:f>
              <c:strCache>
                <c:ptCount val="25"/>
                <c:pt idx="0">
                  <c:v>Администратор</c:v>
                </c:pt>
                <c:pt idx="1">
                  <c:v>Медицинская сестра</c:v>
                </c:pt>
                <c:pt idx="2">
                  <c:v>Продавец-консультант</c:v>
                </c:pt>
                <c:pt idx="3">
                  <c:v>Продавец-кассир</c:v>
                </c:pt>
                <c:pt idx="4">
                  <c:v>Менеджер</c:v>
                </c:pt>
                <c:pt idx="5">
                  <c:v>Курьер</c:v>
                </c:pt>
                <c:pt idx="6">
                  <c:v>Менеджер по продажам</c:v>
                </c:pt>
                <c:pt idx="7">
                  <c:v>Менеджер по работе с клиентами</c:v>
                </c:pt>
                <c:pt idx="8">
                  <c:v>Начинающий специалист</c:v>
                </c:pt>
                <c:pt idx="9">
                  <c:v>Официант</c:v>
                </c:pt>
                <c:pt idx="10">
                  <c:v>Специалист</c:v>
                </c:pt>
                <c:pt idx="11">
                  <c:v>Пеший курьер</c:v>
                </c:pt>
                <c:pt idx="12">
                  <c:v>Инженер</c:v>
                </c:pt>
                <c:pt idx="13">
                  <c:v>Кассир</c:v>
                </c:pt>
                <c:pt idx="14">
                  <c:v>Помощник руководителя</c:v>
                </c:pt>
                <c:pt idx="15">
                  <c:v>Санитар</c:v>
                </c:pt>
                <c:pt idx="16">
                  <c:v>Повар</c:v>
                </c:pt>
                <c:pt idx="17">
                  <c:v>Юрист</c:v>
                </c:pt>
                <c:pt idx="18">
                  <c:v>Продавец</c:v>
                </c:pt>
                <c:pt idx="19">
                  <c:v>Водитель-курьер</c:v>
                </c:pt>
                <c:pt idx="20">
                  <c:v>Офис-менеджер</c:v>
                </c:pt>
                <c:pt idx="21">
                  <c:v>Кладовщик</c:v>
                </c:pt>
                <c:pt idx="22">
                  <c:v>Грузчик</c:v>
                </c:pt>
                <c:pt idx="23">
                  <c:v>Водитель</c:v>
                </c:pt>
                <c:pt idx="24">
                  <c:v>Продавец-консультант, Продавец-кассир</c:v>
                </c:pt>
              </c:strCache>
            </c:strRef>
          </c:cat>
          <c:val>
            <c:numRef>
              <c:f>Лист8!$B$2:$B$26</c:f>
              <c:numCache>
                <c:formatCode>#,##0</c:formatCode>
                <c:ptCount val="25"/>
                <c:pt idx="0">
                  <c:v>524</c:v>
                </c:pt>
                <c:pt idx="1">
                  <c:v>490</c:v>
                </c:pt>
                <c:pt idx="2">
                  <c:v>454</c:v>
                </c:pt>
                <c:pt idx="3">
                  <c:v>317</c:v>
                </c:pt>
                <c:pt idx="4">
                  <c:v>285</c:v>
                </c:pt>
                <c:pt idx="5">
                  <c:v>274</c:v>
                </c:pt>
                <c:pt idx="6">
                  <c:v>225</c:v>
                </c:pt>
                <c:pt idx="7">
                  <c:v>218</c:v>
                </c:pt>
                <c:pt idx="8">
                  <c:v>204</c:v>
                </c:pt>
                <c:pt idx="9">
                  <c:v>194</c:v>
                </c:pt>
                <c:pt idx="10">
                  <c:v>169</c:v>
                </c:pt>
                <c:pt idx="11">
                  <c:v>142</c:v>
                </c:pt>
                <c:pt idx="12">
                  <c:v>131</c:v>
                </c:pt>
                <c:pt idx="13">
                  <c:v>130</c:v>
                </c:pt>
                <c:pt idx="14">
                  <c:v>129</c:v>
                </c:pt>
                <c:pt idx="15">
                  <c:v>125</c:v>
                </c:pt>
                <c:pt idx="16">
                  <c:v>118</c:v>
                </c:pt>
                <c:pt idx="17">
                  <c:v>115</c:v>
                </c:pt>
                <c:pt idx="18">
                  <c:v>115</c:v>
                </c:pt>
                <c:pt idx="19">
                  <c:v>112</c:v>
                </c:pt>
                <c:pt idx="20">
                  <c:v>109</c:v>
                </c:pt>
                <c:pt idx="21">
                  <c:v>102</c:v>
                </c:pt>
                <c:pt idx="22">
                  <c:v>101</c:v>
                </c:pt>
                <c:pt idx="23">
                  <c:v>95</c:v>
                </c:pt>
                <c:pt idx="24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F7-4602-B7B5-D4689AE752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6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54630671166104"/>
          <c:y val="2.7610441767068273E-2"/>
          <c:w val="0.50276606049243833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904-4BDA-8DD7-EB1D83F09200}"/>
              </c:ext>
            </c:extLst>
          </c:dPt>
          <c:dPt>
            <c:idx val="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904-4BDA-8DD7-EB1D83F09200}"/>
              </c:ext>
            </c:extLst>
          </c:dPt>
          <c:dPt>
            <c:idx val="6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904-4BDA-8DD7-EB1D83F09200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2904-4BDA-8DD7-EB1D83F09200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904-4BDA-8DD7-EB1D83F09200}"/>
              </c:ext>
            </c:extLst>
          </c:dPt>
          <c:dPt>
            <c:idx val="1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904-4BDA-8DD7-EB1D83F09200}"/>
              </c:ext>
            </c:extLst>
          </c:dPt>
          <c:dPt>
            <c:idx val="1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904-4BDA-8DD7-EB1D83F09200}"/>
              </c:ext>
            </c:extLst>
          </c:dPt>
          <c:dPt>
            <c:idx val="1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904-4BDA-8DD7-EB1D83F09200}"/>
              </c:ext>
            </c:extLst>
          </c:dPt>
          <c:dPt>
            <c:idx val="1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904-4BDA-8DD7-EB1D83F09200}"/>
              </c:ext>
            </c:extLst>
          </c:dPt>
          <c:dPt>
            <c:idx val="17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904-4BDA-8DD7-EB1D83F09200}"/>
              </c:ext>
            </c:extLst>
          </c:dPt>
          <c:dPt>
            <c:idx val="18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904-4BDA-8DD7-EB1D83F09200}"/>
              </c:ext>
            </c:extLst>
          </c:dPt>
          <c:dPt>
            <c:idx val="21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C-2904-4BDA-8DD7-EB1D83F09200}"/>
              </c:ext>
            </c:extLst>
          </c:dPt>
          <c:dPt>
            <c:idx val="2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904-4BDA-8DD7-EB1D83F09200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904-4BDA-8DD7-EB1D83F09200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904-4BDA-8DD7-EB1D83F09200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904-4BDA-8DD7-EB1D83F09200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2904-4BDA-8DD7-EB1D83F09200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904-4BDA-8DD7-EB1D83F09200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904-4BDA-8DD7-EB1D83F09200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904-4BDA-8DD7-EB1D83F09200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904-4BDA-8DD7-EB1D83F09200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904-4BDA-8DD7-EB1D83F09200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2904-4BDA-8DD7-EB1D83F09200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904-4BDA-8DD7-EB1D83F09200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2904-4BDA-8DD7-EB1D83F09200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2904-4BDA-8DD7-EB1D83F092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Лист8!$A$27:$A$51</c:f>
              <c:strCache>
                <c:ptCount val="25"/>
                <c:pt idx="0">
                  <c:v>Оператор call-центра</c:v>
                </c:pt>
                <c:pt idx="1">
                  <c:v>Врач-терапевт</c:v>
                </c:pt>
                <c:pt idx="2">
                  <c:v>Психолог</c:v>
                </c:pt>
                <c:pt idx="3">
                  <c:v>Работник торгового зала</c:v>
                </c:pt>
                <c:pt idx="4">
                  <c:v>Ассистент стоматолога</c:v>
                </c:pt>
                <c:pt idx="5">
                  <c:v>Помощник юриста</c:v>
                </c:pt>
                <c:pt idx="6">
                  <c:v>Водитель категории В</c:v>
                </c:pt>
                <c:pt idx="7">
                  <c:v>Экономист</c:v>
                </c:pt>
                <c:pt idx="8">
                  <c:v>Водитель-курьер с личным автомобилем</c:v>
                </c:pt>
                <c:pt idx="9">
                  <c:v>Повар-универсал</c:v>
                </c:pt>
                <c:pt idx="10">
                  <c:v>Курьер с личным автомобилем</c:v>
                </c:pt>
                <c:pt idx="11">
                  <c:v>Комплектовщик</c:v>
                </c:pt>
                <c:pt idx="12">
                  <c:v>Врач-терапевт участковый</c:v>
                </c:pt>
                <c:pt idx="13">
                  <c:v>Бариста</c:v>
                </c:pt>
                <c:pt idx="14">
                  <c:v>Бухгалтер</c:v>
                </c:pt>
                <c:pt idx="15">
                  <c:v>Учитель начальных классов</c:v>
                </c:pt>
                <c:pt idx="16">
                  <c:v>Бармен</c:v>
                </c:pt>
                <c:pt idx="17">
                  <c:v>Разнорабочий</c:v>
                </c:pt>
                <c:pt idx="18">
                  <c:v>Мерчендайзер</c:v>
                </c:pt>
                <c:pt idx="19">
                  <c:v>Ассистент врача-стоматолога</c:v>
                </c:pt>
                <c:pt idx="20">
                  <c:v>Специалист по работе с клиентами</c:v>
                </c:pt>
                <c:pt idx="21">
                  <c:v>Медицинский лабораторный техник</c:v>
                </c:pt>
                <c:pt idx="22">
                  <c:v>SMM-менеджер</c:v>
                </c:pt>
                <c:pt idx="23">
                  <c:v>Оператор ПК</c:v>
                </c:pt>
                <c:pt idx="24">
                  <c:v>Медицинская сестра палатная</c:v>
                </c:pt>
              </c:strCache>
            </c:strRef>
          </c:cat>
          <c:val>
            <c:numRef>
              <c:f>Лист8!$B$27:$B$51</c:f>
              <c:numCache>
                <c:formatCode>#,##0</c:formatCode>
                <c:ptCount val="25"/>
                <c:pt idx="0">
                  <c:v>87</c:v>
                </c:pt>
                <c:pt idx="1">
                  <c:v>86</c:v>
                </c:pt>
                <c:pt idx="2">
                  <c:v>85</c:v>
                </c:pt>
                <c:pt idx="3">
                  <c:v>83</c:v>
                </c:pt>
                <c:pt idx="4">
                  <c:v>83</c:v>
                </c:pt>
                <c:pt idx="5">
                  <c:v>82</c:v>
                </c:pt>
                <c:pt idx="6">
                  <c:v>81</c:v>
                </c:pt>
                <c:pt idx="7">
                  <c:v>77</c:v>
                </c:pt>
                <c:pt idx="8">
                  <c:v>77</c:v>
                </c:pt>
                <c:pt idx="9">
                  <c:v>72</c:v>
                </c:pt>
                <c:pt idx="10">
                  <c:v>72</c:v>
                </c:pt>
                <c:pt idx="11">
                  <c:v>71</c:v>
                </c:pt>
                <c:pt idx="12">
                  <c:v>71</c:v>
                </c:pt>
                <c:pt idx="13">
                  <c:v>71</c:v>
                </c:pt>
                <c:pt idx="14">
                  <c:v>70</c:v>
                </c:pt>
                <c:pt idx="15">
                  <c:v>68</c:v>
                </c:pt>
                <c:pt idx="16">
                  <c:v>67</c:v>
                </c:pt>
                <c:pt idx="17">
                  <c:v>65</c:v>
                </c:pt>
                <c:pt idx="18">
                  <c:v>65</c:v>
                </c:pt>
                <c:pt idx="19">
                  <c:v>65</c:v>
                </c:pt>
                <c:pt idx="20">
                  <c:v>62</c:v>
                </c:pt>
                <c:pt idx="21">
                  <c:v>59</c:v>
                </c:pt>
                <c:pt idx="22">
                  <c:v>58</c:v>
                </c:pt>
                <c:pt idx="23">
                  <c:v>56</c:v>
                </c:pt>
                <c:pt idx="2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04-4BDA-8DD7-EB1D83F09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6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200" dirty="0"/>
              <a:t>Соотношение</a:t>
            </a:r>
            <a:r>
              <a:rPr lang="ru-RU" sz="1200" baseline="0" dirty="0"/>
              <a:t> новых резюме и вакансий</a:t>
            </a:r>
            <a:endParaRPr lang="ru-RU" sz="1200" dirty="0"/>
          </a:p>
        </c:rich>
      </c:tx>
      <c:layout>
        <c:manualLayout>
          <c:xMode val="edge"/>
          <c:yMode val="edge"/>
          <c:x val="0.12316905127712696"/>
          <c:y val="3.01745294172440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4794165240155703E-2"/>
          <c:y val="0.41456722166410176"/>
          <c:w val="0.93041166951968857"/>
          <c:h val="0.446343246585913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39A-4DD2-9D16-E52C0E577B5F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39A-4DD2-9D16-E52C0E577B5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84C95FC-3C7F-4660-8D6E-EAC120B1FD10}" type="VALUE">
                      <a:rPr lang="ru-RU" smtClean="0">
                        <a:solidFill>
                          <a:schemeClr val="accent2"/>
                        </a:solidFill>
                      </a:rPr>
                      <a:pPr/>
                      <a:t>[ЗНАЧЕНИЕ]</a:t>
                    </a:fld>
                    <a:r>
                      <a:rPr lang="ru-RU" baseline="0" dirty="0"/>
                      <a:t> </a:t>
                    </a:r>
                    <a:r>
                      <a:rPr lang="ru-RU" b="0" baseline="0" dirty="0"/>
                      <a:t>резюме на </a:t>
                    </a:r>
                    <a:br>
                      <a:rPr lang="ru-RU" b="0" baseline="0" dirty="0"/>
                    </a:br>
                    <a:r>
                      <a:rPr lang="ru-RU" b="1" baseline="0" dirty="0"/>
                      <a:t>1</a:t>
                    </a:r>
                    <a:r>
                      <a:rPr lang="ru-RU" b="0" baseline="0" dirty="0"/>
                      <a:t> новую </a:t>
                    </a:r>
                    <a:r>
                      <a:rPr lang="ru-RU" b="0" baseline="0" dirty="0" err="1"/>
                      <a:t>вак-ию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39A-4DD2-9D16-E52C0E577B5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C964E71B-63B4-4AF2-8507-B46DF03C983F}" type="VALUE">
                      <a:rPr lang="ru-RU" smtClean="0">
                        <a:solidFill>
                          <a:srgbClr val="C00000"/>
                        </a:solidFill>
                      </a:rPr>
                      <a:pPr/>
                      <a:t>[ЗНАЧЕНИЕ]</a:t>
                    </a:fld>
                    <a:r>
                      <a:rPr lang="ru-RU" dirty="0"/>
                      <a:t> </a:t>
                    </a:r>
                    <a:r>
                      <a:rPr lang="ru-RU" b="0" dirty="0"/>
                      <a:t>резюме</a:t>
                    </a:r>
                    <a:r>
                      <a:rPr lang="ru-RU" b="0" baseline="0" dirty="0"/>
                      <a:t> на </a:t>
                    </a:r>
                    <a:br>
                      <a:rPr lang="ru-RU" b="0" baseline="0" dirty="0"/>
                    </a:br>
                    <a:r>
                      <a:rPr lang="ru-RU" b="1" baseline="0" dirty="0"/>
                      <a:t>1</a:t>
                    </a:r>
                    <a:r>
                      <a:rPr lang="ru-RU" b="0" baseline="0" dirty="0"/>
                      <a:t> новую </a:t>
                    </a:r>
                    <a:r>
                      <a:rPr lang="ru-RU" b="0" baseline="0" dirty="0" err="1"/>
                      <a:t>вак-ию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39A-4DD2-9D16-E52C0E577B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всего!$F$11:$G$11</c:f>
              <c:strCache>
                <c:ptCount val="2"/>
                <c:pt idx="0">
                  <c:v>9 - 22 февраля 2020 г.</c:v>
                </c:pt>
                <c:pt idx="1">
                  <c:v>1 - 14 апреля 2020 г.</c:v>
                </c:pt>
              </c:strCache>
            </c:strRef>
          </c:cat>
          <c:val>
            <c:numRef>
              <c:f>всего!$F$12:$G$12</c:f>
              <c:numCache>
                <c:formatCode>0.00</c:formatCode>
                <c:ptCount val="2"/>
                <c:pt idx="0">
                  <c:v>2.2470077533091595</c:v>
                </c:pt>
                <c:pt idx="1">
                  <c:v>2.8869388916554031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9A-4DD2-9D16-E52C0E577B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7"/>
        <c:axId val="1000731712"/>
        <c:axId val="1057371792"/>
      </c:barChart>
      <c:catAx>
        <c:axId val="100073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57371792"/>
        <c:crosses val="autoZero"/>
        <c:auto val="1"/>
        <c:lblAlgn val="ctr"/>
        <c:lblOffset val="100"/>
        <c:noMultiLvlLbl val="0"/>
      </c:catAx>
      <c:valAx>
        <c:axId val="1057371792"/>
        <c:scaling>
          <c:orientation val="minMax"/>
          <c:max val="3"/>
          <c:min val="2"/>
        </c:scaling>
        <c:delete val="1"/>
        <c:axPos val="l"/>
        <c:numFmt formatCode="0.00" sourceLinked="1"/>
        <c:majorTickMark val="none"/>
        <c:minorTickMark val="none"/>
        <c:tickLblPos val="nextTo"/>
        <c:crossAx val="100073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 sz="1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5.5711774650410335E-2"/>
          <c:w val="0.99294465796580522"/>
          <c:h val="0.800161219897222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всего!$F$34</c:f>
              <c:strCache>
                <c:ptCount val="1"/>
                <c:pt idx="0">
                  <c:v>9 - 22 февраля 2020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всего!$E$35:$E$36</c:f>
              <c:strCache>
                <c:ptCount val="2"/>
                <c:pt idx="0">
                  <c:v>Новых вакансий размещено</c:v>
                </c:pt>
                <c:pt idx="1">
                  <c:v>Новых резюме размещено</c:v>
                </c:pt>
              </c:strCache>
            </c:strRef>
          </c:cat>
          <c:val>
            <c:numRef>
              <c:f>всего!$F$35:$F$36</c:f>
              <c:numCache>
                <c:formatCode>#,##0</c:formatCode>
                <c:ptCount val="2"/>
                <c:pt idx="0">
                  <c:v>207901</c:v>
                </c:pt>
                <c:pt idx="1">
                  <c:v>197019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EB-4BA5-9908-150CFB977446}"/>
            </c:ext>
          </c:extLst>
        </c:ser>
        <c:ser>
          <c:idx val="1"/>
          <c:order val="1"/>
          <c:tx>
            <c:strRef>
              <c:f>всего!$G$34</c:f>
              <c:strCache>
                <c:ptCount val="1"/>
                <c:pt idx="0">
                  <c:v>1 - 14 апреля 2020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всего!$E$35:$E$36</c:f>
              <c:strCache>
                <c:ptCount val="2"/>
                <c:pt idx="0">
                  <c:v>Новых вакансий размещено</c:v>
                </c:pt>
                <c:pt idx="1">
                  <c:v>Новых резюме размещено</c:v>
                </c:pt>
              </c:strCache>
            </c:strRef>
          </c:cat>
          <c:val>
            <c:numRef>
              <c:f>всего!$G$35:$G$36</c:f>
              <c:numCache>
                <c:formatCode>#,##0</c:formatCode>
                <c:ptCount val="2"/>
                <c:pt idx="0">
                  <c:v>153634</c:v>
                </c:pt>
                <c:pt idx="1">
                  <c:v>137067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EB-4BA5-9908-150CFB9774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25944272"/>
        <c:axId val="883258960"/>
      </c:barChart>
      <c:catAx>
        <c:axId val="182594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83258960"/>
        <c:crosses val="autoZero"/>
        <c:auto val="1"/>
        <c:lblAlgn val="ctr"/>
        <c:lblOffset val="100"/>
        <c:noMultiLvlLbl val="0"/>
      </c:catAx>
      <c:valAx>
        <c:axId val="88325896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25944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794165240155703E-2"/>
          <c:y val="0.41456722166410176"/>
          <c:w val="0.93041166951968857"/>
          <c:h val="0.446343246585913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7D-4D8A-A0F0-51DD5FD7F793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7D-4D8A-A0F0-51DD5FD7F793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84C95FC-3C7F-4660-8D6E-EAC120B1FD10}" type="VALUE">
                      <a:rPr lang="ru-RU" sz="1200" b="1" i="0" u="none" strike="noStrike" kern="1200" baseline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/>
                      <a:t>[ЗНАЧЕНИЕ]</a:t>
                    </a:fld>
                    <a:r>
                      <a:rPr lang="ru-RU" sz="1200" b="1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резюме на </a:t>
                    </a:r>
                    <a:b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</a:br>
                    <a:r>
                      <a:rPr lang="ru-RU" sz="1200" b="1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  <a: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новую </a:t>
                    </a:r>
                    <a:r>
                      <a:rPr lang="ru-RU" sz="1200" b="0" i="0" u="none" strike="noStrike" kern="1200" baseline="0" dirty="0" err="1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вак-ию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D7D-4D8A-A0F0-51DD5FD7F79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anchor="ctr" anchorCtr="0"/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1" i="0" u="none" strike="noStrike" kern="1200" baseline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C964E71B-63B4-4AF2-8507-B46DF03C983F}" type="VALUE">
                      <a:rPr lang="ru-RU" sz="1200" b="1" i="0" u="none" strike="noStrike" kern="1200" baseline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>
                          <a:solidFill>
                            <a:prstClr val="black"/>
                          </a:solidFill>
                        </a:defRPr>
                      </a:pPr>
                      <a:t>[ЗНАЧЕНИЕ]</a:t>
                    </a:fld>
                    <a:r>
                      <a:rPr lang="ru-RU" sz="1200" b="1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резюме на </a:t>
                    </a:r>
                    <a:b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</a:br>
                    <a:r>
                      <a:rPr lang="ru-RU" sz="1200" b="1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</a:t>
                    </a:r>
                    <a:r>
                      <a:rPr lang="ru-RU" sz="1200" b="0" i="0" u="none" strike="noStrike" kern="1200" baseline="0" dirty="0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новую </a:t>
                    </a:r>
                    <a:r>
                      <a:rPr lang="ru-RU" sz="1200" b="0" i="0" u="none" strike="noStrike" kern="1200" baseline="0" dirty="0" err="1">
                        <a:solidFill>
                          <a:prstClr val="black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вак-ию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 sz="1200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D7D-4D8A-A0F0-51DD5FD7F7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всего!$F$48:$F$49</c:f>
              <c:strCache>
                <c:ptCount val="2"/>
                <c:pt idx="0">
                  <c:v>9 - 22 февраля 2020 г.</c:v>
                </c:pt>
                <c:pt idx="1">
                  <c:v>1 - 14 апреля 2020 г.</c:v>
                </c:pt>
              </c:strCache>
            </c:strRef>
          </c:cat>
          <c:val>
            <c:numRef>
              <c:f>всего!$G$48:$G$49</c:f>
              <c:numCache>
                <c:formatCode>0.00</c:formatCode>
                <c:ptCount val="2"/>
                <c:pt idx="0">
                  <c:v>0.94765777942386042</c:v>
                </c:pt>
                <c:pt idx="1">
                  <c:v>0.89216579663355766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D7D-4D8A-A0F0-51DD5FD7F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7"/>
        <c:axId val="1000731712"/>
        <c:axId val="1057371792"/>
      </c:barChart>
      <c:catAx>
        <c:axId val="100073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057371792"/>
        <c:crosses val="autoZero"/>
        <c:auto val="1"/>
        <c:lblAlgn val="ctr"/>
        <c:lblOffset val="100"/>
        <c:noMultiLvlLbl val="0"/>
      </c:catAx>
      <c:valAx>
        <c:axId val="1057371792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00073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 w="9525" cap="flat" cmpd="sng" algn="ctr">
      <a:solidFill>
        <a:schemeClr val="tx1"/>
      </a:solidFill>
      <a:round/>
    </a:ln>
    <a:effectLst/>
  </c:spPr>
  <c:txPr>
    <a:bodyPr/>
    <a:lstStyle/>
    <a:p>
      <a:pPr>
        <a:defRPr sz="1200" b="1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224960161229845"/>
          <c:y val="2.7610441767068273E-2"/>
          <c:w val="0.65775039838770155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Лист3!$A$3:$A$27</c:f>
              <c:strCache>
                <c:ptCount val="25"/>
                <c:pt idx="0">
                  <c:v>Повар</c:v>
                </c:pt>
                <c:pt idx="1">
                  <c:v>Менеджер по продажам</c:v>
                </c:pt>
                <c:pt idx="2">
                  <c:v>Комплектовщик</c:v>
                </c:pt>
                <c:pt idx="3">
                  <c:v>Электромонтажник</c:v>
                </c:pt>
                <c:pt idx="4">
                  <c:v>Фельдшер</c:v>
                </c:pt>
                <c:pt idx="5">
                  <c:v>Упаковщик</c:v>
                </c:pt>
                <c:pt idx="6">
                  <c:v>Врач-терапевт участковый</c:v>
                </c:pt>
                <c:pt idx="7">
                  <c:v>Полицейский</c:v>
                </c:pt>
                <c:pt idx="8">
                  <c:v>Бухгалтер</c:v>
                </c:pt>
                <c:pt idx="9">
                  <c:v>Разнорабочий</c:v>
                </c:pt>
                <c:pt idx="10">
                  <c:v>Торговый представитель</c:v>
                </c:pt>
                <c:pt idx="11">
                  <c:v>Менеджер по работе с клиентами</c:v>
                </c:pt>
                <c:pt idx="12">
                  <c:v>Врач-хирург</c:v>
                </c:pt>
                <c:pt idx="13">
                  <c:v>Грузчик</c:v>
                </c:pt>
                <c:pt idx="14">
                  <c:v>Укладчик-упаковщик</c:v>
                </c:pt>
                <c:pt idx="15">
                  <c:v>Продавец-консультант</c:v>
                </c:pt>
                <c:pt idx="16">
                  <c:v>Кладовщик</c:v>
                </c:pt>
                <c:pt idx="17">
                  <c:v>Продавец-кассир</c:v>
                </c:pt>
                <c:pt idx="18">
                  <c:v>Врач-терапевт</c:v>
                </c:pt>
                <c:pt idx="19">
                  <c:v>Директор магазина</c:v>
                </c:pt>
                <c:pt idx="20">
                  <c:v>Токарь</c:v>
                </c:pt>
                <c:pt idx="21">
                  <c:v>Врач-офтальмолог</c:v>
                </c:pt>
                <c:pt idx="22">
                  <c:v>Главный бухгалтер</c:v>
                </c:pt>
                <c:pt idx="23">
                  <c:v>Медицинская сестра</c:v>
                </c:pt>
                <c:pt idx="24">
                  <c:v>Кладовщик / Комплектовщик</c:v>
                </c:pt>
              </c:strCache>
            </c:strRef>
          </c:cat>
          <c:val>
            <c:numRef>
              <c:f>Лист3!$B$3:$B$27</c:f>
              <c:numCache>
                <c:formatCode>#,##0</c:formatCode>
                <c:ptCount val="25"/>
                <c:pt idx="0">
                  <c:v>2028</c:v>
                </c:pt>
                <c:pt idx="1">
                  <c:v>1381</c:v>
                </c:pt>
                <c:pt idx="2">
                  <c:v>1280</c:v>
                </c:pt>
                <c:pt idx="3">
                  <c:v>1015</c:v>
                </c:pt>
                <c:pt idx="4">
                  <c:v>1008</c:v>
                </c:pt>
                <c:pt idx="5">
                  <c:v>969</c:v>
                </c:pt>
                <c:pt idx="6">
                  <c:v>885</c:v>
                </c:pt>
                <c:pt idx="7">
                  <c:v>883</c:v>
                </c:pt>
                <c:pt idx="8">
                  <c:v>867</c:v>
                </c:pt>
                <c:pt idx="9">
                  <c:v>801</c:v>
                </c:pt>
                <c:pt idx="10">
                  <c:v>792</c:v>
                </c:pt>
                <c:pt idx="11">
                  <c:v>717</c:v>
                </c:pt>
                <c:pt idx="12">
                  <c:v>702</c:v>
                </c:pt>
                <c:pt idx="13">
                  <c:v>615</c:v>
                </c:pt>
                <c:pt idx="14">
                  <c:v>552</c:v>
                </c:pt>
                <c:pt idx="15">
                  <c:v>547</c:v>
                </c:pt>
                <c:pt idx="16">
                  <c:v>522</c:v>
                </c:pt>
                <c:pt idx="17">
                  <c:v>496</c:v>
                </c:pt>
                <c:pt idx="18">
                  <c:v>494</c:v>
                </c:pt>
                <c:pt idx="19">
                  <c:v>434</c:v>
                </c:pt>
                <c:pt idx="20">
                  <c:v>411</c:v>
                </c:pt>
                <c:pt idx="21">
                  <c:v>349</c:v>
                </c:pt>
                <c:pt idx="22">
                  <c:v>344</c:v>
                </c:pt>
                <c:pt idx="23">
                  <c:v>332</c:v>
                </c:pt>
                <c:pt idx="24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0-4302-921B-9FE8041D7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25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290318217477167"/>
          <c:y val="2.7610441767068273E-2"/>
          <c:w val="0.53709681782522833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Лист3!$A$28:$A$52</c:f>
              <c:strCache>
                <c:ptCount val="25"/>
                <c:pt idx="0">
                  <c:v>Программист 1С</c:v>
                </c:pt>
                <c:pt idx="1">
                  <c:v>Водитель-экспедитор</c:v>
                </c:pt>
                <c:pt idx="2">
                  <c:v>Врач акушер-гинеколог</c:v>
                </c:pt>
                <c:pt idx="3">
                  <c:v>Охранник</c:v>
                </c:pt>
                <c:pt idx="4">
                  <c:v>Мерчендайзер</c:v>
                </c:pt>
                <c:pt idx="5">
                  <c:v>Системный администратор</c:v>
                </c:pt>
                <c:pt idx="6">
                  <c:v>Оператор call-центра</c:v>
                </c:pt>
                <c:pt idx="7">
                  <c:v>Инженер ПТО</c:v>
                </c:pt>
                <c:pt idx="8">
                  <c:v>Фрезеровщик</c:v>
                </c:pt>
                <c:pt idx="9">
                  <c:v>Врач анестезиолог-реаниматолог</c:v>
                </c:pt>
                <c:pt idx="10">
                  <c:v>Специалист по работе с клиентами</c:v>
                </c:pt>
                <c:pt idx="11">
                  <c:v>Инженер-конструктор</c:v>
                </c:pt>
                <c:pt idx="12">
                  <c:v>Руководитель отдела продаж</c:v>
                </c:pt>
                <c:pt idx="13">
                  <c:v>Врач функциональной диагностики</c:v>
                </c:pt>
                <c:pt idx="14">
                  <c:v>Врач-невролог</c:v>
                </c:pt>
                <c:pt idx="15">
                  <c:v>Полицейский (Москва)</c:v>
                </c:pt>
                <c:pt idx="16">
                  <c:v>Механик</c:v>
                </c:pt>
                <c:pt idx="17">
                  <c:v>Начинающий специалист</c:v>
                </c:pt>
                <c:pt idx="18">
                  <c:v>Слесарь-ремонтник</c:v>
                </c:pt>
                <c:pt idx="19">
                  <c:v>Врач-педиатр</c:v>
                </c:pt>
                <c:pt idx="20">
                  <c:v>Шлифовщик</c:v>
                </c:pt>
                <c:pt idx="21">
                  <c:v>Офис-менеджер</c:v>
                </c:pt>
                <c:pt idx="22">
                  <c:v>Юрисконсульт</c:v>
                </c:pt>
                <c:pt idx="23">
                  <c:v>Каменщик</c:v>
                </c:pt>
                <c:pt idx="24">
                  <c:v>Токарь-карусельщик</c:v>
                </c:pt>
              </c:strCache>
            </c:strRef>
          </c:cat>
          <c:val>
            <c:numRef>
              <c:f>Лист3!$B$28:$B$52</c:f>
              <c:numCache>
                <c:formatCode>#,##0</c:formatCode>
                <c:ptCount val="25"/>
                <c:pt idx="0">
                  <c:v>308</c:v>
                </c:pt>
                <c:pt idx="1">
                  <c:v>300</c:v>
                </c:pt>
                <c:pt idx="2">
                  <c:v>286</c:v>
                </c:pt>
                <c:pt idx="3">
                  <c:v>282</c:v>
                </c:pt>
                <c:pt idx="4">
                  <c:v>276</c:v>
                </c:pt>
                <c:pt idx="5">
                  <c:v>266</c:v>
                </c:pt>
                <c:pt idx="6">
                  <c:v>258</c:v>
                </c:pt>
                <c:pt idx="7">
                  <c:v>255</c:v>
                </c:pt>
                <c:pt idx="8">
                  <c:v>255</c:v>
                </c:pt>
                <c:pt idx="9">
                  <c:v>252</c:v>
                </c:pt>
                <c:pt idx="10">
                  <c:v>251</c:v>
                </c:pt>
                <c:pt idx="11">
                  <c:v>247</c:v>
                </c:pt>
                <c:pt idx="12">
                  <c:v>232</c:v>
                </c:pt>
                <c:pt idx="13">
                  <c:v>225</c:v>
                </c:pt>
                <c:pt idx="14">
                  <c:v>221</c:v>
                </c:pt>
                <c:pt idx="15">
                  <c:v>220</c:v>
                </c:pt>
                <c:pt idx="16">
                  <c:v>218</c:v>
                </c:pt>
                <c:pt idx="17">
                  <c:v>215</c:v>
                </c:pt>
                <c:pt idx="18">
                  <c:v>214</c:v>
                </c:pt>
                <c:pt idx="19">
                  <c:v>210</c:v>
                </c:pt>
                <c:pt idx="20">
                  <c:v>208</c:v>
                </c:pt>
                <c:pt idx="21">
                  <c:v>205</c:v>
                </c:pt>
                <c:pt idx="22">
                  <c:v>199</c:v>
                </c:pt>
                <c:pt idx="23">
                  <c:v>199</c:v>
                </c:pt>
                <c:pt idx="24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7-4ABD-8F7B-3CB2966A4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25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93330052493438"/>
          <c:y val="2.7610441767068273E-2"/>
          <c:w val="0.5806669947506562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Размещено уникальных резюме с 1 по 14 апреля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B02-49E2-B8B2-4B9CBB3BC01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B02-49E2-B8B2-4B9CBB3BC01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B02-49E2-B8B2-4B9CBB3BC019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4B02-49E2-B8B2-4B9CBB3BC019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B02-49E2-B8B2-4B9CBB3BC019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B02-49E2-B8B2-4B9CBB3BC019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B02-49E2-B8B2-4B9CBB3BC019}"/>
              </c:ext>
            </c:extLst>
          </c:dPt>
          <c:dPt>
            <c:idx val="2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B02-49E2-B8B2-4B9CBB3BC019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B02-49E2-B8B2-4B9CBB3BC019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B02-49E2-B8B2-4B9CBB3BC019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4B02-49E2-B8B2-4B9CBB3BC019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4B02-49E2-B8B2-4B9CBB3BC019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B02-49E2-B8B2-4B9CBB3BC019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4B02-49E2-B8B2-4B9CBB3BC019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4B02-49E2-B8B2-4B9CBB3BC019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B02-49E2-B8B2-4B9CBB3BC019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B02-49E2-B8B2-4B9CBB3BC019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4B02-49E2-B8B2-4B9CBB3BC019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4B02-49E2-B8B2-4B9CBB3BC019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B02-49E2-B8B2-4B9CBB3BC0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Лист1!$A$2:$A$26</c:f>
              <c:strCache>
                <c:ptCount val="25"/>
                <c:pt idx="0">
                  <c:v>Менеджер по работе с клиентами</c:v>
                </c:pt>
                <c:pt idx="1">
                  <c:v>Администратор</c:v>
                </c:pt>
                <c:pt idx="2">
                  <c:v>Начинающий специалист</c:v>
                </c:pt>
                <c:pt idx="3">
                  <c:v>Продавец-консультант</c:v>
                </c:pt>
                <c:pt idx="4">
                  <c:v>Бухгалтер</c:v>
                </c:pt>
                <c:pt idx="5">
                  <c:v>Менеджер</c:v>
                </c:pt>
                <c:pt idx="6">
                  <c:v>Инженер</c:v>
                </c:pt>
                <c:pt idx="7">
                  <c:v>Менеджер по продажам</c:v>
                </c:pt>
                <c:pt idx="8">
                  <c:v>Водитель</c:v>
                </c:pt>
                <c:pt idx="9">
                  <c:v>Юрист</c:v>
                </c:pt>
                <c:pt idx="10">
                  <c:v>Специалист</c:v>
                </c:pt>
                <c:pt idx="11">
                  <c:v>Водитель-экспедитор</c:v>
                </c:pt>
                <c:pt idx="12">
                  <c:v>Кладовщик</c:v>
                </c:pt>
                <c:pt idx="13">
                  <c:v>Торговый представитель</c:v>
                </c:pt>
                <c:pt idx="14">
                  <c:v>Системный администратор</c:v>
                </c:pt>
                <c:pt idx="15">
                  <c:v>Офис-менеджер</c:v>
                </c:pt>
                <c:pt idx="16">
                  <c:v>Руководитель отдела продаж</c:v>
                </c:pt>
                <c:pt idx="17">
                  <c:v>Специалист по работе с клиентами</c:v>
                </c:pt>
                <c:pt idx="18">
                  <c:v>Помощник руководителя</c:v>
                </c:pt>
                <c:pt idx="19">
                  <c:v>Экономист</c:v>
                </c:pt>
                <c:pt idx="20">
                  <c:v>Руководитель</c:v>
                </c:pt>
                <c:pt idx="21">
                  <c:v>Главный бухгалтер</c:v>
                </c:pt>
                <c:pt idx="22">
                  <c:v>Графический дизайнер</c:v>
                </c:pt>
                <c:pt idx="23">
                  <c:v>Личный водитель</c:v>
                </c:pt>
                <c:pt idx="24">
                  <c:v>Главный  бухгалтер</c:v>
                </c:pt>
              </c:strCache>
            </c:strRef>
          </c:cat>
          <c:val>
            <c:numRef>
              <c:f>Лист1!$C$2:$C$26</c:f>
              <c:numCache>
                <c:formatCode>#,##0</c:formatCode>
                <c:ptCount val="25"/>
                <c:pt idx="0">
                  <c:v>5759</c:v>
                </c:pt>
                <c:pt idx="1">
                  <c:v>5338</c:v>
                </c:pt>
                <c:pt idx="2">
                  <c:v>5159</c:v>
                </c:pt>
                <c:pt idx="3">
                  <c:v>4909</c:v>
                </c:pt>
                <c:pt idx="4">
                  <c:v>4739</c:v>
                </c:pt>
                <c:pt idx="5">
                  <c:v>4704</c:v>
                </c:pt>
                <c:pt idx="6">
                  <c:v>4584</c:v>
                </c:pt>
                <c:pt idx="7">
                  <c:v>3728</c:v>
                </c:pt>
                <c:pt idx="8">
                  <c:v>3592</c:v>
                </c:pt>
                <c:pt idx="9">
                  <c:v>2924</c:v>
                </c:pt>
                <c:pt idx="10">
                  <c:v>2805</c:v>
                </c:pt>
                <c:pt idx="11">
                  <c:v>2340</c:v>
                </c:pt>
                <c:pt idx="12">
                  <c:v>1997</c:v>
                </c:pt>
                <c:pt idx="13">
                  <c:v>1983</c:v>
                </c:pt>
                <c:pt idx="14">
                  <c:v>1787</c:v>
                </c:pt>
                <c:pt idx="15">
                  <c:v>1780</c:v>
                </c:pt>
                <c:pt idx="16">
                  <c:v>1705</c:v>
                </c:pt>
                <c:pt idx="17">
                  <c:v>1592</c:v>
                </c:pt>
                <c:pt idx="18">
                  <c:v>1476</c:v>
                </c:pt>
                <c:pt idx="19">
                  <c:v>1391</c:v>
                </c:pt>
                <c:pt idx="20">
                  <c:v>1300</c:v>
                </c:pt>
                <c:pt idx="21">
                  <c:v>1154</c:v>
                </c:pt>
                <c:pt idx="22">
                  <c:v>1134</c:v>
                </c:pt>
                <c:pt idx="23">
                  <c:v>1095</c:v>
                </c:pt>
                <c:pt idx="24">
                  <c:v>1079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02-49E2-B8B2-4B9CBB3BC0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70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224960161229845"/>
          <c:y val="2.7610441767068273E-2"/>
          <c:w val="0.65775039838770155"/>
          <c:h val="0.9462742703095847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Размещено уникальных резюме с 1 по 14 апреля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7DB-4F54-B6D2-BE9784A062B1}"/>
              </c:ext>
            </c:extLst>
          </c:dPt>
          <c:dPt>
            <c:idx val="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7DB-4F54-B6D2-BE9784A062B1}"/>
              </c:ext>
            </c:extLst>
          </c:dPt>
          <c:dPt>
            <c:idx val="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DB-4F54-B6D2-BE9784A062B1}"/>
              </c:ext>
            </c:extLst>
          </c:dPt>
          <c:dPt>
            <c:idx val="6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27DB-4F54-B6D2-BE9784A062B1}"/>
              </c:ext>
            </c:extLst>
          </c:dPt>
          <c:dPt>
            <c:idx val="8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7DB-4F54-B6D2-BE9784A062B1}"/>
              </c:ext>
            </c:extLst>
          </c:dPt>
          <c:dPt>
            <c:idx val="9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27DB-4F54-B6D2-BE9784A062B1}"/>
              </c:ext>
            </c:extLst>
          </c:dPt>
          <c:dPt>
            <c:idx val="13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7DB-4F54-B6D2-BE9784A062B1}"/>
              </c:ext>
            </c:extLst>
          </c:dPt>
          <c:dPt>
            <c:idx val="15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7DB-4F54-B6D2-BE9784A062B1}"/>
              </c:ext>
            </c:extLst>
          </c:dPt>
          <c:dPt>
            <c:idx val="2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27DB-4F54-B6D2-BE9784A062B1}"/>
              </c:ext>
            </c:extLst>
          </c:dPt>
          <c:dPt>
            <c:idx val="2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DB-4F54-B6D2-BE9784A062B1}"/>
              </c:ext>
            </c:extLst>
          </c:dPt>
          <c:dPt>
            <c:idx val="24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DB-4F54-B6D2-BE9784A062B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27DB-4F54-B6D2-BE9784A062B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27DB-4F54-B6D2-BE9784A062B1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7DB-4F54-B6D2-BE9784A062B1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27DB-4F54-B6D2-BE9784A062B1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7DB-4F54-B6D2-BE9784A062B1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7DB-4F54-B6D2-BE9784A062B1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27DB-4F54-B6D2-BE9784A062B1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7DB-4F54-B6D2-BE9784A062B1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7DB-4F54-B6D2-BE9784A062B1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7DB-4F54-B6D2-BE9784A062B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Лист1!$A$27:$A$51</c:f>
              <c:strCache>
                <c:ptCount val="25"/>
                <c:pt idx="0">
                  <c:v>Продавец-кассир</c:v>
                </c:pt>
                <c:pt idx="1">
                  <c:v>Дизайнер</c:v>
                </c:pt>
                <c:pt idx="2">
                  <c:v>Водитель персональный</c:v>
                </c:pt>
                <c:pt idx="3">
                  <c:v>Юрисконсульт</c:v>
                </c:pt>
                <c:pt idx="4">
                  <c:v>Водитель-курьер</c:v>
                </c:pt>
                <c:pt idx="5">
                  <c:v>Оператор ПК</c:v>
                </c:pt>
                <c:pt idx="6">
                  <c:v>Охранник</c:v>
                </c:pt>
                <c:pt idx="7">
                  <c:v>Инженер-механик</c:v>
                </c:pt>
                <c:pt idx="8">
                  <c:v>Менеджер по закупкам</c:v>
                </c:pt>
                <c:pt idx="9">
                  <c:v>Повар</c:v>
                </c:pt>
                <c:pt idx="10">
                  <c:v>Директор магазина</c:v>
                </c:pt>
                <c:pt idx="11">
                  <c:v>Менеджер </c:v>
                </c:pt>
                <c:pt idx="12">
                  <c:v>Продавец</c:v>
                </c:pt>
                <c:pt idx="13">
                  <c:v>Инженер ПТО</c:v>
                </c:pt>
                <c:pt idx="14">
                  <c:v>Руководитель проекта</c:v>
                </c:pt>
                <c:pt idx="15">
                  <c:v>Мерчендайзер</c:v>
                </c:pt>
                <c:pt idx="16">
                  <c:v>Инженер-конструктор</c:v>
                </c:pt>
                <c:pt idx="17">
                  <c:v>SMM-менеджер</c:v>
                </c:pt>
                <c:pt idx="18">
                  <c:v>Администратор </c:v>
                </c:pt>
                <c:pt idx="19">
                  <c:v>Главный инженер</c:v>
                </c:pt>
                <c:pt idx="20">
                  <c:v>Шеф-повар</c:v>
                </c:pt>
                <c:pt idx="21">
                  <c:v>Менеджер по персоналу</c:v>
                </c:pt>
                <c:pt idx="22">
                  <c:v>Специалист по логистике</c:v>
                </c:pt>
                <c:pt idx="23">
                  <c:v>Бармен</c:v>
                </c:pt>
                <c:pt idx="24">
                  <c:v>Курьер</c:v>
                </c:pt>
              </c:strCache>
            </c:strRef>
          </c:cat>
          <c:val>
            <c:numRef>
              <c:f>Лист1!$C$27:$C$51</c:f>
              <c:numCache>
                <c:formatCode>#,##0</c:formatCode>
                <c:ptCount val="25"/>
                <c:pt idx="0">
                  <c:v>1073</c:v>
                </c:pt>
                <c:pt idx="1">
                  <c:v>1059</c:v>
                </c:pt>
                <c:pt idx="2">
                  <c:v>1021</c:v>
                </c:pt>
                <c:pt idx="3">
                  <c:v>1009</c:v>
                </c:pt>
                <c:pt idx="4">
                  <c:v>894</c:v>
                </c:pt>
                <c:pt idx="5">
                  <c:v>886</c:v>
                </c:pt>
                <c:pt idx="6">
                  <c:v>866</c:v>
                </c:pt>
                <c:pt idx="7">
                  <c:v>845</c:v>
                </c:pt>
                <c:pt idx="8">
                  <c:v>842</c:v>
                </c:pt>
                <c:pt idx="9">
                  <c:v>838</c:v>
                </c:pt>
                <c:pt idx="10">
                  <c:v>831</c:v>
                </c:pt>
                <c:pt idx="11">
                  <c:v>830</c:v>
                </c:pt>
                <c:pt idx="12">
                  <c:v>830</c:v>
                </c:pt>
                <c:pt idx="13">
                  <c:v>803</c:v>
                </c:pt>
                <c:pt idx="14">
                  <c:v>791</c:v>
                </c:pt>
                <c:pt idx="15">
                  <c:v>775</c:v>
                </c:pt>
                <c:pt idx="16">
                  <c:v>755</c:v>
                </c:pt>
                <c:pt idx="17">
                  <c:v>744</c:v>
                </c:pt>
                <c:pt idx="18">
                  <c:v>706</c:v>
                </c:pt>
                <c:pt idx="19">
                  <c:v>698</c:v>
                </c:pt>
                <c:pt idx="20">
                  <c:v>695</c:v>
                </c:pt>
                <c:pt idx="21">
                  <c:v>690</c:v>
                </c:pt>
                <c:pt idx="22">
                  <c:v>677</c:v>
                </c:pt>
                <c:pt idx="23">
                  <c:v>674</c:v>
                </c:pt>
                <c:pt idx="24">
                  <c:v>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DB-4F54-B6D2-BE9784A062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70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1660278546666307"/>
          <c:y val="2.7610441767068273E-2"/>
          <c:w val="0.53433578108623803"/>
          <c:h val="0.954361065960520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B6E-4336-9D02-EBE78FA87A7B}"/>
              </c:ext>
            </c:extLst>
          </c:dPt>
          <c:dPt>
            <c:idx val="1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B6E-4336-9D02-EBE78FA87A7B}"/>
              </c:ext>
            </c:extLst>
          </c:dPt>
          <c:dPt>
            <c:idx val="16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B6E-4336-9D02-EBE78FA87A7B}"/>
              </c:ext>
            </c:extLst>
          </c:dPt>
          <c:dPt>
            <c:idx val="22"/>
            <c:invertIfNegative val="0"/>
            <c:bubble3D val="0"/>
            <c:spPr>
              <a:solidFill>
                <a:srgbClr val="ED7D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B6E-4336-9D02-EBE78FA87A7B}"/>
              </c:ext>
            </c:extLst>
          </c:dPt>
          <c:dLbls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EB6E-4336-9D02-EBE78FA87A7B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EB6E-4336-9D02-EBE78FA87A7B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EB6E-4336-9D02-EBE78FA87A7B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EB6E-4336-9D02-EBE78FA87A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Лист1!$A$126:$A$150</c:f>
              <c:strCache>
                <c:ptCount val="25"/>
                <c:pt idx="0">
                  <c:v>Начинающий специалист</c:v>
                </c:pt>
                <c:pt idx="1">
                  <c:v>Администратор</c:v>
                </c:pt>
                <c:pt idx="2">
                  <c:v>Продавец-консультант</c:v>
                </c:pt>
                <c:pt idx="3">
                  <c:v>Менеджер по работе с клиентами</c:v>
                </c:pt>
                <c:pt idx="4">
                  <c:v>Менеджер</c:v>
                </c:pt>
                <c:pt idx="5">
                  <c:v>Инженер</c:v>
                </c:pt>
                <c:pt idx="6">
                  <c:v>Специалист</c:v>
                </c:pt>
                <c:pt idx="7">
                  <c:v>Менеджер по продажам</c:v>
                </c:pt>
                <c:pt idx="8">
                  <c:v>Офис-менеджер</c:v>
                </c:pt>
                <c:pt idx="9">
                  <c:v>Юрист</c:v>
                </c:pt>
                <c:pt idx="10">
                  <c:v>Бухгалтер</c:v>
                </c:pt>
                <c:pt idx="11">
                  <c:v>Специалист по работе с клиентами</c:v>
                </c:pt>
                <c:pt idx="12">
                  <c:v>Водитель</c:v>
                </c:pt>
                <c:pt idx="13">
                  <c:v>Графический дизайнер</c:v>
                </c:pt>
                <c:pt idx="14">
                  <c:v>Помощник руководителя</c:v>
                </c:pt>
                <c:pt idx="15">
                  <c:v>Системный администратор</c:v>
                </c:pt>
                <c:pt idx="16">
                  <c:v>Торговый представитель</c:v>
                </c:pt>
                <c:pt idx="17">
                  <c:v>SMM-менеджер</c:v>
                </c:pt>
                <c:pt idx="18">
                  <c:v>Дизайнер</c:v>
                </c:pt>
                <c:pt idx="19">
                  <c:v>Администратор </c:v>
                </c:pt>
                <c:pt idx="20">
                  <c:v>Экономист</c:v>
                </c:pt>
                <c:pt idx="21">
                  <c:v>Бармен</c:v>
                </c:pt>
                <c:pt idx="22">
                  <c:v>Продавец-кассир</c:v>
                </c:pt>
                <c:pt idx="23">
                  <c:v>Менеджер </c:v>
                </c:pt>
                <c:pt idx="24">
                  <c:v>Продавец</c:v>
                </c:pt>
              </c:strCache>
            </c:strRef>
          </c:cat>
          <c:val>
            <c:numRef>
              <c:f>Лист1!$B$126:$B$150</c:f>
              <c:numCache>
                <c:formatCode>#,##0</c:formatCode>
                <c:ptCount val="25"/>
                <c:pt idx="0">
                  <c:v>4589</c:v>
                </c:pt>
                <c:pt idx="1">
                  <c:v>2733</c:v>
                </c:pt>
                <c:pt idx="2">
                  <c:v>2565</c:v>
                </c:pt>
                <c:pt idx="3">
                  <c:v>2058</c:v>
                </c:pt>
                <c:pt idx="4">
                  <c:v>1848</c:v>
                </c:pt>
                <c:pt idx="5">
                  <c:v>1496</c:v>
                </c:pt>
                <c:pt idx="6">
                  <c:v>1174</c:v>
                </c:pt>
                <c:pt idx="7">
                  <c:v>1129</c:v>
                </c:pt>
                <c:pt idx="8">
                  <c:v>854</c:v>
                </c:pt>
                <c:pt idx="9">
                  <c:v>769</c:v>
                </c:pt>
                <c:pt idx="10">
                  <c:v>750</c:v>
                </c:pt>
                <c:pt idx="11">
                  <c:v>664</c:v>
                </c:pt>
                <c:pt idx="12">
                  <c:v>622</c:v>
                </c:pt>
                <c:pt idx="13">
                  <c:v>611</c:v>
                </c:pt>
                <c:pt idx="14">
                  <c:v>552</c:v>
                </c:pt>
                <c:pt idx="15">
                  <c:v>540</c:v>
                </c:pt>
                <c:pt idx="16">
                  <c:v>538</c:v>
                </c:pt>
                <c:pt idx="17">
                  <c:v>502</c:v>
                </c:pt>
                <c:pt idx="18">
                  <c:v>489</c:v>
                </c:pt>
                <c:pt idx="19">
                  <c:v>479</c:v>
                </c:pt>
                <c:pt idx="20">
                  <c:v>477</c:v>
                </c:pt>
                <c:pt idx="21">
                  <c:v>456</c:v>
                </c:pt>
                <c:pt idx="22">
                  <c:v>451</c:v>
                </c:pt>
                <c:pt idx="23">
                  <c:v>433</c:v>
                </c:pt>
                <c:pt idx="24">
                  <c:v>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E-4336-9D02-EBE78FA87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3"/>
        <c:overlap val="-11"/>
        <c:axId val="644789360"/>
        <c:axId val="897298960"/>
      </c:barChart>
      <c:catAx>
        <c:axId val="6447893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97298960"/>
        <c:crosses val="autoZero"/>
        <c:auto val="1"/>
        <c:lblAlgn val="ctr"/>
        <c:lblOffset val="100"/>
        <c:noMultiLvlLbl val="0"/>
      </c:catAx>
      <c:valAx>
        <c:axId val="897298960"/>
        <c:scaling>
          <c:orientation val="minMax"/>
          <c:max val="50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64478936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sz="12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0.27629</cdr:x>
      <cdr:y>0.39216</cdr:y>
    </cdr:from>
    <cdr:to>
      <cdr:x>0.41162</cdr:x>
      <cdr:y>0.54519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D40D8DB-6A81-4C71-BE61-B71B73CB33F5}"/>
            </a:ext>
          </a:extLst>
        </cdr:cNvPr>
        <cdr:cNvSpPr txBox="1"/>
      </cdr:nvSpPr>
      <cdr:spPr>
        <a:xfrm xmlns:a="http://schemas.openxmlformats.org/drawingml/2006/main">
          <a:off x="1431290" y="1034573"/>
          <a:ext cx="701040" cy="403701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-48%</a:t>
          </a:r>
          <a:endParaRPr lang="ru-RU" sz="16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0.747</cdr:x>
      <cdr:y>0.07636</cdr:y>
    </cdr:from>
    <cdr:to>
      <cdr:x>0.88232</cdr:x>
      <cdr:y>0.22939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B6FE597-B447-494C-AA09-1B004939EA60}"/>
            </a:ext>
          </a:extLst>
        </cdr:cNvPr>
        <cdr:cNvSpPr txBox="1"/>
      </cdr:nvSpPr>
      <cdr:spPr>
        <a:xfrm xmlns:a="http://schemas.openxmlformats.org/drawingml/2006/main">
          <a:off x="3869690" y="201453"/>
          <a:ext cx="701040" cy="403701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-33%</a:t>
          </a:r>
          <a:endParaRPr lang="ru-RU" sz="16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0.27633</cdr:x>
      <cdr:y>0.05091</cdr:y>
    </cdr:from>
    <cdr:to>
      <cdr:x>0.41166</cdr:x>
      <cdr:y>0.20394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D40D8DB-6A81-4C71-BE61-B71B73CB33F5}"/>
            </a:ext>
          </a:extLst>
        </cdr:cNvPr>
        <cdr:cNvSpPr txBox="1"/>
      </cdr:nvSpPr>
      <cdr:spPr>
        <a:xfrm xmlns:a="http://schemas.openxmlformats.org/drawingml/2006/main">
          <a:off x="1493588" y="113683"/>
          <a:ext cx="731475" cy="341713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26</a:t>
          </a:r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sz="16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0.747</cdr:x>
      <cdr:y>0.07636</cdr:y>
    </cdr:from>
    <cdr:to>
      <cdr:x>0.88232</cdr:x>
      <cdr:y>0.22939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BB6FE597-B447-494C-AA09-1B004939EA60}"/>
            </a:ext>
          </a:extLst>
        </cdr:cNvPr>
        <cdr:cNvSpPr txBox="1"/>
      </cdr:nvSpPr>
      <cdr:spPr>
        <a:xfrm xmlns:a="http://schemas.openxmlformats.org/drawingml/2006/main">
          <a:off x="3869690" y="201453"/>
          <a:ext cx="701040" cy="403701"/>
        </a:xfrm>
        <a:prstGeom xmlns:a="http://schemas.openxmlformats.org/drawingml/2006/main" prst="rect">
          <a:avLst/>
        </a:prstGeom>
        <a:effectLst xmlns:a="http://schemas.openxmlformats.org/drawingml/2006/main">
          <a:outerShdw blurRad="50800" dist="38100" dir="2700000" algn="t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-3</a:t>
          </a:r>
          <a:r>
            <a: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0</a:t>
          </a:r>
          <a:r>
            <a:rPr lang="en-US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%</a:t>
          </a:r>
          <a:endParaRPr lang="ru-RU" sz="1600" b="1" dirty="0">
            <a:solidFill>
              <a:srgbClr val="C00000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92B18-033F-4387-8AD8-A2AE5A160186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6189F-A95F-45EF-874D-9BB28AFCF5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008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E6189F-A95F-45EF-874D-9BB28AFCF5C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90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82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82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12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4242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E6189F-A95F-45EF-874D-9BB28AFCF5C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57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718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82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812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9F0424-E311-481B-B84B-409239D8814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60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AC158-CAF4-45CC-8E74-ECD0BF7A9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BA1F3A-5463-42D6-A764-1FEBF36C7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8643F-9DAF-42C1-96A2-934D316B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470FB0-0291-41CA-ACA2-16A46290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722803-CE71-4DD0-B791-6C1ADE6A6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85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2BE693-B9C9-43AC-A37C-3BF3C2327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098784E-A10C-478B-AA25-59C954DDD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6DD961-5AEE-4547-A461-CC947003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A7F7DC-1993-4FA6-A105-D921B158E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50F979-C9AD-4068-9666-FB57AD70B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2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B10C2E0-AD95-4229-B926-F19DE98B1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049EA5-63B6-4817-8461-DDD294795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3D43B4-A5F8-453C-A792-F2C9A8CDF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AB46F1-FDAD-44D5-81E6-46A84F3D2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E9E003-0EDB-48EA-94CD-5E7BB89E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36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 коп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"/>
          <p:cNvSpPr/>
          <p:nvPr/>
        </p:nvSpPr>
        <p:spPr>
          <a:xfrm>
            <a:off x="5289" y="1200"/>
            <a:ext cx="12181423" cy="6855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0" indent="0" algn="l" defTabSz="1135489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endParaRPr sz="1800"/>
          </a:p>
        </p:txBody>
      </p:sp>
      <p:sp>
        <p:nvSpPr>
          <p:cNvPr id="23" name="Прямоугольник"/>
          <p:cNvSpPr/>
          <p:nvPr/>
        </p:nvSpPr>
        <p:spPr>
          <a:xfrm>
            <a:off x="-18929" y="-12424"/>
            <a:ext cx="12229857" cy="3960842"/>
          </a:xfrm>
          <a:prstGeom prst="rect">
            <a:avLst/>
          </a:prstGeom>
          <a:solidFill>
            <a:srgbClr val="023E79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marL="0" indent="0" algn="l" defTabSz="1135489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endParaRPr sz="1800"/>
          </a:p>
        </p:txBody>
      </p:sp>
      <p:pic>
        <p:nvPicPr>
          <p:cNvPr id="24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755" y="-21228"/>
            <a:ext cx="5107542" cy="3978451"/>
          </a:xfrm>
          <a:prstGeom prst="rect">
            <a:avLst/>
          </a:prstGeom>
          <a:ln w="12700">
            <a:miter lim="400000"/>
          </a:ln>
        </p:spPr>
      </p:pic>
      <p:pic>
        <p:nvPicPr>
          <p:cNvPr id="25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63" y="5141579"/>
            <a:ext cx="12121967" cy="669530"/>
          </a:xfrm>
          <a:prstGeom prst="rect">
            <a:avLst/>
          </a:prstGeom>
          <a:ln w="12700">
            <a:miter lim="400000"/>
          </a:ln>
        </p:spPr>
      </p:pic>
      <p:sp>
        <p:nvSpPr>
          <p:cNvPr id="2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334439" y="1232814"/>
            <a:ext cx="6564207" cy="1470369"/>
          </a:xfrm>
          <a:prstGeom prst="rect">
            <a:avLst/>
          </a:prstGeom>
        </p:spPr>
        <p:txBody>
          <a:bodyPr/>
          <a:lstStyle>
            <a:lvl1pPr algn="r" defTabSz="457189">
              <a:defRPr sz="2300">
                <a:solidFill>
                  <a:srgbClr val="FFFFFF"/>
                </a:solidFill>
                <a:latin typeface="Pancetta Serif Pro SemiBold"/>
                <a:ea typeface="Pancetta Serif Pro SemiBold"/>
                <a:cs typeface="Pancetta Serif Pro SemiBold"/>
                <a:sym typeface="Pancetta Serif Pro SemiBold"/>
              </a:defRPr>
            </a:lvl1pPr>
          </a:lstStyle>
          <a:p>
            <a:r>
              <a:t>Текст заголовка</a:t>
            </a:r>
          </a:p>
        </p:txBody>
      </p:sp>
      <p:pic>
        <p:nvPicPr>
          <p:cNvPr id="27" name="Изображение" descr="Изображение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0107" y="4928510"/>
            <a:ext cx="4292908" cy="607780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effectLst/>
              </a:defRPr>
            </a:pPr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753525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BFE5A4-799A-419F-B51F-EA0E8A570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CF09E7-C490-4517-8025-08FB3B96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37FC7-FF1B-4C92-9905-D529E0F734C1}" type="datetime1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8F7C05-CBE0-456A-93F6-5FDAE950A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70E48B1-CDE6-46A2-90DB-26F98C41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838AF-C3A0-412D-93B1-31BCCACB84B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D8732C4D-0047-4013-961D-055F815C1C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69400" y="3776663"/>
            <a:ext cx="914400" cy="9144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86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9FE19F-DDF9-4110-99A5-41F5D684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2A28E2-8E87-484E-8B68-E1CDA7672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7BD1DF-8188-4C17-9896-7ECFBFCDC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EF4C1C-4B45-4ECA-86AD-449B3D8BC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67FFDB7-B8B6-4145-9E9F-208F0DE08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581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B9F30-FF41-4FD4-8636-C7A13498E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05A1BA-403D-446B-83FD-DB42FF75F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A52D51-204C-4C14-8C05-D0FC39B8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FBA887-52A2-4705-BD7D-E289117E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5F0DB8-6D08-4A5D-B295-A5BD3BFA4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88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D1503-637C-4F7E-BEF8-BA31F6D2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D6C290-4108-4DBF-8043-C82CE2A07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E975AF1-A656-4E0B-8135-1AEC45A6B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2D43A5-8B0C-4F8E-BF49-BE95F7307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281217-F7C4-4F1D-9F66-BC6B1477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07E7E4-F8B3-4860-9773-0AD800AA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09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CB73A7-A177-4CAA-8298-4A8BEF55C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4DA552-61A2-44F8-B1A2-71D769308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331798-F976-4D05-A7EA-CA63C1F339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C90DD3-01A1-4DA2-BE21-DE1F81576D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759B82A-18AA-4D44-AC98-499A10AE5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7D243AF-304D-448B-88CB-690141322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21FBB0-B571-424C-A1AF-46DB1D8D2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9EB1B1F-EDFE-4106-8CCC-253F35D6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12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9031B0-0ACA-430A-8799-8C055508C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335A917-DDAD-4D3D-A83E-5BDF2D8F0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26765D6-A201-4AF9-9E41-9C3F7A82B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18CD11-365D-4136-9F89-848120F7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92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0BC2BC9-1AA6-4931-B521-C6B9A389D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1FA430E-FFA0-46CD-A414-B6F241FFE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66242B3-C933-440E-8570-66E9022A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73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2AC9B-870B-4923-8D9B-5E91AAF98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A1A0DB-537C-4288-8946-1E51C8D860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0583620-9335-4E0D-8572-5A19B15B0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273682-4AE9-4859-B7CC-AE78DAA5C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0E938A6-95BB-46AC-B768-8D6FAB11C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172AC5-8782-4EBF-9201-10F058C0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9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C301D7-EC61-444C-A156-A76DD8699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26D865-ADC8-41A4-8040-EDAB08799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7874B27-6CB4-4C4C-A7F4-76D91724E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CF6D9A0-65DA-4F93-B688-1023193A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9C91AB-4652-48DF-85D4-D272DF297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2AF82C-A60E-4D94-BBF2-672999D1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832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D2C14-003A-489F-BBE5-C4EF7DF24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EFDFB55-9EE0-43A0-9177-731F98A71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74979D-D242-413B-BD87-083FA3691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FF7B8-0942-4F43-B069-498931B15930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E92A25-B403-494C-B8B1-EF6022F3D5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2489E3-B28A-480B-B357-8589B53717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0B54-6638-4583-8A73-6BFBB2A6C2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25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chart" Target="../charts/chart1.xml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.xml"/><Relationship Id="rId5" Type="http://schemas.openxmlformats.org/officeDocument/2006/relationships/image" Target="../media/image6.gif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Название 1"/>
          <p:cNvSpPr txBox="1">
            <a:spLocks noGrp="1"/>
          </p:cNvSpPr>
          <p:nvPr>
            <p:ph type="title"/>
          </p:nvPr>
        </p:nvSpPr>
        <p:spPr>
          <a:xfrm>
            <a:off x="4746170" y="259101"/>
            <a:ext cx="7263337" cy="4177562"/>
          </a:xfrm>
          <a:prstGeom prst="rect">
            <a:avLst/>
          </a:prstGeom>
        </p:spPr>
        <p:txBody>
          <a:bodyPr/>
          <a:lstStyle/>
          <a:p>
            <a:br>
              <a:rPr lang="ru-RU" dirty="0"/>
            </a:br>
            <a:br>
              <a:rPr lang="ru-RU"/>
            </a:br>
            <a:r>
              <a:rPr lang="ru-RU" sz="3600" b="1"/>
              <a:t>О </a:t>
            </a:r>
            <a:r>
              <a:rPr lang="ru-RU" sz="3600" b="1" dirty="0"/>
              <a:t>ситуации на рынке труда</a:t>
            </a:r>
            <a:br>
              <a:rPr lang="ru-RU" sz="3200" dirty="0"/>
            </a:br>
            <a:r>
              <a:rPr lang="ru-RU" sz="3200" dirty="0"/>
              <a:t>в условиях пандемии</a:t>
            </a:r>
            <a:br>
              <a:rPr lang="ru-RU" sz="3200" dirty="0"/>
            </a:br>
            <a:br>
              <a:rPr lang="ru-RU" sz="3200" dirty="0"/>
            </a:br>
            <a:r>
              <a:rPr lang="ru-RU" sz="2000" dirty="0"/>
              <a:t>(подготовлено на основе данных сайтов </a:t>
            </a:r>
            <a:br>
              <a:rPr lang="ru-RU" sz="2000" dirty="0"/>
            </a:br>
            <a:r>
              <a:rPr lang="ru-RU" sz="2000" dirty="0"/>
              <a:t>интернет-рекрутмента </a:t>
            </a:r>
            <a:r>
              <a:rPr lang="en-US" sz="2000" dirty="0"/>
              <a:t>hh.ru </a:t>
            </a:r>
            <a:r>
              <a:rPr lang="ru-RU" sz="2000" dirty="0"/>
              <a:t>и </a:t>
            </a:r>
            <a:r>
              <a:rPr lang="en-US" sz="2000" dirty="0"/>
              <a:t>superjob.ru</a:t>
            </a:r>
            <a:r>
              <a:rPr lang="ru-RU" sz="2000" dirty="0"/>
              <a:t>)</a:t>
            </a:r>
            <a:endParaRPr sz="1800" dirty="0"/>
          </a:p>
        </p:txBody>
      </p:sp>
      <p:sp>
        <p:nvSpPr>
          <p:cNvPr id="439" name="Название 1"/>
          <p:cNvSpPr txBox="1"/>
          <p:nvPr/>
        </p:nvSpPr>
        <p:spPr>
          <a:xfrm>
            <a:off x="916661" y="6207245"/>
            <a:ext cx="10358678" cy="391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6773" tIns="56773" rIns="56773" bIns="56773" anchor="ctr">
            <a:spAutoFit/>
          </a:bodyPr>
          <a:lstStyle>
            <a:lvl1pPr marL="0" indent="0" defTabSz="1135062">
              <a:defRPr>
                <a:solidFill>
                  <a:srgbClr val="A7A7A7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>
              <a:defRPr>
                <a:effectLst/>
              </a:defRPr>
            </a:pPr>
            <a:r>
              <a:rPr lang="ru-RU" dirty="0"/>
              <a:t>апрель 2020 г.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416560" y="839254"/>
            <a:ext cx="11551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TOP-50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резюме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соискателей до 27 лет на портале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HeadHunter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за период с 1 по 14 апреля 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2D03BA-6FE8-489B-8017-3A7D333D6F36}"/>
              </a:ext>
            </a:extLst>
          </p:cNvPr>
          <p:cNvSpPr txBox="1"/>
          <p:nvPr/>
        </p:nvSpPr>
        <p:spPr>
          <a:xfrm>
            <a:off x="3911600" y="5998426"/>
            <a:ext cx="844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профессии с наиболее высокими шансами трудоустройства кандидатов в текущих условиях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3DFAF11-41BF-4977-9E61-16049276CFAC}"/>
              </a:ext>
            </a:extLst>
          </p:cNvPr>
          <p:cNvSpPr/>
          <p:nvPr/>
        </p:nvSpPr>
        <p:spPr>
          <a:xfrm>
            <a:off x="3413761" y="6076872"/>
            <a:ext cx="528320" cy="147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41044CC4-085D-41AD-A0BD-37A469268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995867"/>
              </p:ext>
            </p:extLst>
          </p:nvPr>
        </p:nvGraphicFramePr>
        <p:xfrm>
          <a:off x="142240" y="1287032"/>
          <a:ext cx="5953760" cy="4711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26B24C1D-F05F-436B-9CF2-FBDF59C088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735963"/>
              </p:ext>
            </p:extLst>
          </p:nvPr>
        </p:nvGraphicFramePr>
        <p:xfrm>
          <a:off x="6939279" y="1287032"/>
          <a:ext cx="5913120" cy="4789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29F8ADF-F9DB-49E3-8892-46D809FE2A42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13" name="Номер слайда 2">
            <a:extLst>
              <a:ext uri="{FF2B5EF4-FFF2-40B4-BE49-F238E27FC236}">
                <a16:creationId xmlns:a16="http://schemas.microsoft.com/office/drawing/2014/main" id="{5805F700-4D39-4041-819E-059FB428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10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051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213361" y="839254"/>
            <a:ext cx="1197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Предложение работодателей по оплате труда наиболее востребованных профессий в период с 1 по 14 апреля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B1BC459-8616-49EE-A579-9AC76E11A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6885413"/>
              </p:ext>
            </p:extLst>
          </p:nvPr>
        </p:nvGraphicFramePr>
        <p:xfrm>
          <a:off x="213361" y="1208586"/>
          <a:ext cx="5882640" cy="4965743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407919">
                  <a:extLst>
                    <a:ext uri="{9D8B030D-6E8A-4147-A177-3AD203B41FA5}">
                      <a16:colId xmlns:a16="http://schemas.microsoft.com/office/drawing/2014/main" val="383689963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1538439523"/>
                    </a:ext>
                  </a:extLst>
                </a:gridCol>
                <a:gridCol w="836507">
                  <a:extLst>
                    <a:ext uri="{9D8B030D-6E8A-4147-A177-3AD203B41FA5}">
                      <a16:colId xmlns:a16="http://schemas.microsoft.com/office/drawing/2014/main" val="4088688795"/>
                    </a:ext>
                  </a:extLst>
                </a:gridCol>
                <a:gridCol w="836507">
                  <a:extLst>
                    <a:ext uri="{9D8B030D-6E8A-4147-A177-3AD203B41FA5}">
                      <a16:colId xmlns:a16="http://schemas.microsoft.com/office/drawing/2014/main" val="2407635113"/>
                    </a:ext>
                  </a:extLst>
                </a:gridCol>
                <a:gridCol w="836507">
                  <a:extLst>
                    <a:ext uri="{9D8B030D-6E8A-4147-A177-3AD203B41FA5}">
                      <a16:colId xmlns:a16="http://schemas.microsoft.com/office/drawing/2014/main" val="2805611337"/>
                    </a:ext>
                  </a:extLst>
                </a:gridCol>
              </a:tblGrid>
              <a:tr h="20258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среднем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за 2 месяца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94079366"/>
                  </a:ext>
                </a:extLst>
              </a:tr>
              <a:tr h="202583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Руководитель отдела продаж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112 168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71 499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152 838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971950832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Программист 1С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95 935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79 699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112 170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208110802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Каменщик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80 097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69 018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91 175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652855074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Токарь-карусельщик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77 578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75 372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79 783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666375183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Менеджер по продажам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73 078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43 431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102 724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066595497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68 377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+90%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56 022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80 732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962993700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 ПТО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67 473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59 361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75 584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3652593476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Главный бухгалтер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65 429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61 306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69 553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3155994854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Шлифовщик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65 045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+35%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61 860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68 230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636729692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Врач-офтальмолог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64 347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36 987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91 708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544327495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Механик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63 187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61 155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65 220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618577170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Электромонтажник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62 271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56 483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68 060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823809252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Упаковщик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62 093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+100%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51 990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72 196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328189660"/>
                  </a:ext>
                </a:extLst>
              </a:tr>
              <a:tr h="202583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 анестезиолог-реаниматолог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61 723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56 120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67 326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477127388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Фрезеровщик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61 588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57 946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65 230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988096158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Директор магазина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60 415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47 897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72 933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180466924"/>
                  </a:ext>
                </a:extLst>
              </a:tr>
              <a:tr h="202583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Менеджер по работе с клиентами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60 144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37 600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82 688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396749219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Токарь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59 390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56 417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62 364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581447666"/>
                  </a:ext>
                </a:extLst>
              </a:tr>
              <a:tr h="202583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 функциональной диагностики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57 796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51 633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63 959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184882406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Комплектовщик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53 601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+44%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44 357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62 846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73552595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Начинающий специалист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53 581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31 161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76 000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980429610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 акушер-гинеколог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52 833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43 602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62 064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699247031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Полицейский (Москва)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52 674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46 598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58 750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4171438073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Врач-невролог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51 893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49 872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53 913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670945965"/>
                  </a:ext>
                </a:extLst>
              </a:tr>
              <a:tr h="13416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Полицейский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51 726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44 679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58 774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672065754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FB3B091-7760-4110-BC1F-99C3C790A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04472573"/>
              </p:ext>
            </p:extLst>
          </p:nvPr>
        </p:nvGraphicFramePr>
        <p:xfrm>
          <a:off x="6225988" y="1208586"/>
          <a:ext cx="5882640" cy="4733452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176332">
                  <a:extLst>
                    <a:ext uri="{9D8B030D-6E8A-4147-A177-3AD203B41FA5}">
                      <a16:colId xmlns:a16="http://schemas.microsoft.com/office/drawing/2014/main" val="3836899633"/>
                    </a:ext>
                  </a:extLst>
                </a:gridCol>
                <a:gridCol w="877647">
                  <a:extLst>
                    <a:ext uri="{9D8B030D-6E8A-4147-A177-3AD203B41FA5}">
                      <a16:colId xmlns:a16="http://schemas.microsoft.com/office/drawing/2014/main" val="1538439523"/>
                    </a:ext>
                  </a:extLst>
                </a:gridCol>
                <a:gridCol w="942887">
                  <a:extLst>
                    <a:ext uri="{9D8B030D-6E8A-4147-A177-3AD203B41FA5}">
                      <a16:colId xmlns:a16="http://schemas.microsoft.com/office/drawing/2014/main" val="1247608807"/>
                    </a:ext>
                  </a:extLst>
                </a:gridCol>
                <a:gridCol w="942887">
                  <a:extLst>
                    <a:ext uri="{9D8B030D-6E8A-4147-A177-3AD203B41FA5}">
                      <a16:colId xmlns:a16="http://schemas.microsoft.com/office/drawing/2014/main" val="2407635113"/>
                    </a:ext>
                  </a:extLst>
                </a:gridCol>
                <a:gridCol w="942887">
                  <a:extLst>
                    <a:ext uri="{9D8B030D-6E8A-4147-A177-3AD203B41FA5}">
                      <a16:colId xmlns:a16="http://schemas.microsoft.com/office/drawing/2014/main" val="2805611337"/>
                    </a:ext>
                  </a:extLst>
                </a:gridCol>
              </a:tblGrid>
              <a:tr h="21190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среднем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за 2 месяца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94079366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Разнорабочий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51 671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47 961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55 381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175614029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Врач-терапевт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51 564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38 967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64 162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194795637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Врач-педиатр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51 476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41 325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61 628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202663854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Торговый представитель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50 345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40 109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60 580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601026325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Инженер-конструктор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50 155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42 430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57 880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3845157226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Слесарь-ремонтник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49 985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+56%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46 461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53 508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732656313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Водитель-экспедитор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49 873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42 782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56 964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077316753"/>
                  </a:ext>
                </a:extLst>
              </a:tr>
              <a:tr h="21190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Системный администратор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48 007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45 705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50 309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072785150"/>
                  </a:ext>
                </a:extLst>
              </a:tr>
              <a:tr h="21190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Врач-терапевт участковый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45 294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40 540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50 049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174040674"/>
                  </a:ext>
                </a:extLst>
              </a:tr>
              <a:tr h="211902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spc="-8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по работе с клиентами</a:t>
                      </a:r>
                      <a:endParaRPr lang="ru-RU" sz="1100" b="0" i="0" u="none" strike="noStrike" spc="-80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43 880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32 482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55 278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88150294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Продавец-консультант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38 636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31 444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45 827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3721447428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Грузчик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38 612</a:t>
                      </a:r>
                      <a:endParaRPr lang="ru-RU" sz="11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+35%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35 200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42 024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096406301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Укладчик-упаковщик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37 713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31 761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43 665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754367880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37 706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34 259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41 154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366338383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Врач-хирург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37 056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29 921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44 190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334659048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Охранник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36 712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28 584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44 841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977149355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Юрисконсульт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36 308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34 225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38 391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4276784886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Офис-менеджер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35 084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30 313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39 856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250671780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Кладовщик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34 222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33 059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35 385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3964984870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Продавец-кассир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32 074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+5</a:t>
                      </a:r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26 238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37 910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171587208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Оператор </a:t>
                      </a:r>
                      <a:r>
                        <a:rPr lang="en-US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call-</a:t>
                      </a: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центра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31 627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25 855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37 400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546803282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Медицинская сестра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26 367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-26%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22 046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30 688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1862655523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Мерчендайзер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26 065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25 597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26 533</a:t>
                      </a:r>
                      <a:endParaRPr lang="ru-RU" sz="11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385812813"/>
                  </a:ext>
                </a:extLst>
              </a:tr>
              <a:tr h="178999"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Фельдшер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21 908</a:t>
                      </a:r>
                      <a:endParaRPr lang="ru-RU" sz="11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-38%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14 278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29 538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754099803"/>
                  </a:ext>
                </a:extLst>
              </a:tr>
            </a:tbl>
          </a:graphicData>
        </a:graphic>
      </p:graphicFrame>
      <p:pic>
        <p:nvPicPr>
          <p:cNvPr id="2050" name="Picture 2" descr="HeadHunter — Википедия">
            <a:extLst>
              <a:ext uri="{FF2B5EF4-FFF2-40B4-BE49-F238E27FC236}">
                <a16:creationId xmlns:a16="http://schemas.microsoft.com/office/drawing/2014/main" id="{48665EEE-C988-4F24-B2CE-1451D2327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5154" y="798614"/>
            <a:ext cx="36933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D531F3E-EB17-4865-8761-7C9395CF7AEB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9" name="Номер слайда 2">
            <a:extLst>
              <a:ext uri="{FF2B5EF4-FFF2-40B4-BE49-F238E27FC236}">
                <a16:creationId xmlns:a16="http://schemas.microsoft.com/office/drawing/2014/main" id="{6483D42F-D623-4150-B568-397BF5D4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11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590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A44C9E-0967-41C1-B10A-0298E2F7BEF2}"/>
              </a:ext>
            </a:extLst>
          </p:cNvPr>
          <p:cNvSpPr txBox="1"/>
          <p:nvPr/>
        </p:nvSpPr>
        <p:spPr>
          <a:xfrm>
            <a:off x="1534160" y="2931777"/>
            <a:ext cx="603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АНАЛИЗ ВАКАНСИЙ И РЕЗЮМЕ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ПОРТАЛЕ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SUPERJOB.RU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 descr="Superjob — Википедия">
            <a:extLst>
              <a:ext uri="{FF2B5EF4-FFF2-40B4-BE49-F238E27FC236}">
                <a16:creationId xmlns:a16="http://schemas.microsoft.com/office/drawing/2014/main" id="{20B41A7E-7549-4B34-AA53-5E146D1604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200" y="2957721"/>
            <a:ext cx="2337321" cy="77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AEFD019-72A4-4848-926E-C9BE66EF139A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id="{01027CCE-C498-4436-B22B-9AE9EA67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12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7554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1129554" y="839254"/>
            <a:ext cx="1019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TOP-50 размещенных </a:t>
            </a:r>
            <a:r>
              <a:rPr lang="ru-RU" b="1" u="sng" dirty="0"/>
              <a:t>вакансий</a:t>
            </a:r>
            <a:r>
              <a:rPr lang="ru-RU" b="1" dirty="0"/>
              <a:t> на портале </a:t>
            </a:r>
            <a:r>
              <a:rPr lang="en-US" b="1" dirty="0" err="1"/>
              <a:t>SuperJob</a:t>
            </a:r>
            <a:r>
              <a:rPr lang="ru-RU" b="1" dirty="0"/>
              <a:t> за период с 1 по 14 апреля 2020 года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41297D3F-576E-4006-A515-DF6AA46385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992044"/>
              </p:ext>
            </p:extLst>
          </p:nvPr>
        </p:nvGraphicFramePr>
        <p:xfrm>
          <a:off x="98612" y="1344706"/>
          <a:ext cx="5886552" cy="4818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B21B5E51-91CB-4CCA-AFF0-2C0DF9C431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239987"/>
              </p:ext>
            </p:extLst>
          </p:nvPr>
        </p:nvGraphicFramePr>
        <p:xfrm>
          <a:off x="6413027" y="1344705"/>
          <a:ext cx="6020425" cy="48187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521D6FB-81DD-422D-B2EA-D60A3478C959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24CD1AFE-43EF-473A-95F5-A71F170A2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13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4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16138" y="839254"/>
            <a:ext cx="1197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Профессии с наиболее высокими темпами роста востребованности среди работодателей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B1BC459-8616-49EE-A579-9AC76E11A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7872873"/>
              </p:ext>
            </p:extLst>
          </p:nvPr>
        </p:nvGraphicFramePr>
        <p:xfrm>
          <a:off x="1873625" y="1439780"/>
          <a:ext cx="7947120" cy="4200301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3801034">
                  <a:extLst>
                    <a:ext uri="{9D8B030D-6E8A-4147-A177-3AD203B41FA5}">
                      <a16:colId xmlns:a16="http://schemas.microsoft.com/office/drawing/2014/main" val="3836899633"/>
                    </a:ext>
                  </a:extLst>
                </a:gridCol>
                <a:gridCol w="1371107">
                  <a:extLst>
                    <a:ext uri="{9D8B030D-6E8A-4147-A177-3AD203B41FA5}">
                      <a16:colId xmlns:a16="http://schemas.microsoft.com/office/drawing/2014/main" val="1538439523"/>
                    </a:ext>
                  </a:extLst>
                </a:gridCol>
                <a:gridCol w="1371107">
                  <a:extLst>
                    <a:ext uri="{9D8B030D-6E8A-4147-A177-3AD203B41FA5}">
                      <a16:colId xmlns:a16="http://schemas.microsoft.com/office/drawing/2014/main" val="4088688795"/>
                    </a:ext>
                  </a:extLst>
                </a:gridCol>
                <a:gridCol w="1403872">
                  <a:extLst>
                    <a:ext uri="{9D8B030D-6E8A-4147-A177-3AD203B41FA5}">
                      <a16:colId xmlns:a16="http://schemas.microsoft.com/office/drawing/2014/main" val="2407635113"/>
                    </a:ext>
                  </a:extLst>
                </a:gridCol>
              </a:tblGrid>
              <a:tr h="487632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Размещено вакансий 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9 по 22 февраля 2020 г.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Размещено вакансий 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по 14 апреля 2020 г.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Прирост к предыдущему периоду, в %</a:t>
                      </a: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94079366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Комплектовщик на склад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71950832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колл-центра (домашний офис)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8110802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Кредитный представитель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2855074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Слесарь-сантехник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6375183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Водитель-экспедитор с категорией 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6595497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Электрогазосварщик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2993700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Специалист по продаже и установке спутникового ТВ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2593476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Бетонщик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5994854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 ПТО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36729692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Бетонщик-арматурщик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4327495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Работник торгового зала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8577170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Фармацевт-провизор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3809252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Монтажник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8189660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7127388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Арматурщик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8096158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экскаватора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0466924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Мерчендайзер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6749219"/>
                  </a:ext>
                </a:extLst>
              </a:tr>
              <a:tr h="195903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81447666"/>
                  </a:ext>
                </a:extLst>
              </a:tr>
            </a:tbl>
          </a:graphicData>
        </a:graphic>
      </p:graphicFrame>
      <p:pic>
        <p:nvPicPr>
          <p:cNvPr id="2" name="Picture 2" descr="Superjob — Википедия">
            <a:extLst>
              <a:ext uri="{FF2B5EF4-FFF2-40B4-BE49-F238E27FC236}">
                <a16:creationId xmlns:a16="http://schemas.microsoft.com/office/drawing/2014/main" id="{863A03AD-63ED-43EA-917C-2A20E467D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4682" y="861360"/>
            <a:ext cx="975360" cy="32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696EEBD-CD6C-44D2-ABBA-9F31B4720F9C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29C1CB53-2B7C-4595-B256-F1DBEA473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14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624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16138" y="839254"/>
            <a:ext cx="1197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Регионы с наибольшим приростом вакансий по востребованным профессиям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242FD09-F6CC-4819-BC04-2123553638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2855289"/>
              </p:ext>
            </p:extLst>
          </p:nvPr>
        </p:nvGraphicFramePr>
        <p:xfrm>
          <a:off x="747022" y="1192513"/>
          <a:ext cx="10988935" cy="501621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7996">
                  <a:extLst>
                    <a:ext uri="{9D8B030D-6E8A-4147-A177-3AD203B41FA5}">
                      <a16:colId xmlns:a16="http://schemas.microsoft.com/office/drawing/2014/main" val="4237345626"/>
                    </a:ext>
                  </a:extLst>
                </a:gridCol>
                <a:gridCol w="1626439">
                  <a:extLst>
                    <a:ext uri="{9D8B030D-6E8A-4147-A177-3AD203B41FA5}">
                      <a16:colId xmlns:a16="http://schemas.microsoft.com/office/drawing/2014/main" val="2343190524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1796776246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841211022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3204103970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3963407718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965743787"/>
                    </a:ext>
                  </a:extLst>
                </a:gridCol>
              </a:tblGrid>
              <a:tr h="27457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Профессия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Размещено вакансий </a:t>
                      </a:r>
                      <a:b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по 14 апреля 2020 г.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ТОП-5 регионов с наиболее высокой востребованностью профессии за рассматриваемый период, </a:t>
                      </a:r>
                      <a:r>
                        <a:rPr lang="ru-RU" sz="1050" b="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 / вакансий</a:t>
                      </a: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468089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Бетонщик-арматурщик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1517422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0161605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Монтажник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Коми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08903588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1272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57104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Арматурщик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Тюменская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8433913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904203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Фрезеровщик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Татарстан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00640400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966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423040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Комплектовщик 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склад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Ульяновская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80794972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205059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Работник 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торгового зала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Ульяновская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4149422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298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885304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Бетонщик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3381433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671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965064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9254217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45929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Слесарь-сантехник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1420550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411063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Инженер ПТО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Тюменская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край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5928111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439619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Электрогазо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сварщик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Хабаровский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7040621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320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603445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Фармацевт-провизор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Пермский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Новосибирская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6480199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528790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Мерчандайзер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Санкт-Петербург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4376699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96154"/>
                  </a:ext>
                </a:extLst>
              </a:tr>
              <a:tr h="14282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Машинист экскаватора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Удмуртская Республика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Самарская область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952620"/>
                  </a:ext>
                </a:extLst>
              </a:tr>
              <a:tr h="142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990981"/>
                  </a:ext>
                </a:extLst>
              </a:tr>
            </a:tbl>
          </a:graphicData>
        </a:graphic>
      </p:graphicFrame>
      <p:pic>
        <p:nvPicPr>
          <p:cNvPr id="2" name="Picture 2" descr="Superjob — Википедия">
            <a:extLst>
              <a:ext uri="{FF2B5EF4-FFF2-40B4-BE49-F238E27FC236}">
                <a16:creationId xmlns:a16="http://schemas.microsoft.com/office/drawing/2014/main" id="{95C70599-4099-414B-8179-BA22F82233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5882" y="861360"/>
            <a:ext cx="975360" cy="32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2E20D30-2F1C-4550-9A4B-1E731B391BAA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7CD7B74A-DB45-4960-A3D2-96FA7F985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15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441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1129554" y="839254"/>
            <a:ext cx="1019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TOP-50 размещенных </a:t>
            </a:r>
            <a:r>
              <a:rPr lang="ru-RU" b="1" u="sng" dirty="0"/>
              <a:t>резюме</a:t>
            </a:r>
            <a:r>
              <a:rPr lang="ru-RU" b="1" dirty="0"/>
              <a:t> на портале </a:t>
            </a:r>
            <a:r>
              <a:rPr lang="en-US" b="1" dirty="0" err="1"/>
              <a:t>SuperJob</a:t>
            </a:r>
            <a:r>
              <a:rPr lang="ru-RU" b="1" dirty="0"/>
              <a:t> за период с 1 по 14 апреля 2020 года</a:t>
            </a: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087F41ED-8A12-47C7-8069-4832385E89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966089"/>
              </p:ext>
            </p:extLst>
          </p:nvPr>
        </p:nvGraphicFramePr>
        <p:xfrm>
          <a:off x="-333925" y="1208586"/>
          <a:ext cx="6705599" cy="4789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BCD3B677-A7FD-4B28-AB25-DAF36452D2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784284"/>
              </p:ext>
            </p:extLst>
          </p:nvPr>
        </p:nvGraphicFramePr>
        <p:xfrm>
          <a:off x="6497425" y="1208586"/>
          <a:ext cx="6207759" cy="4789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12675E9-1F28-47DF-BF93-2E10C2E8E170}"/>
              </a:ext>
            </a:extLst>
          </p:cNvPr>
          <p:cNvSpPr txBox="1"/>
          <p:nvPr/>
        </p:nvSpPr>
        <p:spPr>
          <a:xfrm>
            <a:off x="3911600" y="5998426"/>
            <a:ext cx="844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профессии с наиболее высокими шансами трудоустройства кандидатов в текущих условиях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50424F3-A243-43EF-AB33-1C5150786AAB}"/>
              </a:ext>
            </a:extLst>
          </p:cNvPr>
          <p:cNvSpPr/>
          <p:nvPr/>
        </p:nvSpPr>
        <p:spPr>
          <a:xfrm>
            <a:off x="3413761" y="6076872"/>
            <a:ext cx="528320" cy="147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B0E908-4DC9-453D-B1BA-D22D6B2955E3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10" name="Номер слайда 2">
            <a:extLst>
              <a:ext uri="{FF2B5EF4-FFF2-40B4-BE49-F238E27FC236}">
                <a16:creationId xmlns:a16="http://schemas.microsoft.com/office/drawing/2014/main" id="{09B7C79E-D466-4DB1-9CB5-AD6EEABC5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16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3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5961340E-6ED0-4EDC-96F6-28048BBB01F2}"/>
              </a:ext>
            </a:extLst>
          </p:cNvPr>
          <p:cNvSpPr txBox="1"/>
          <p:nvPr/>
        </p:nvSpPr>
        <p:spPr>
          <a:xfrm>
            <a:off x="2229981" y="191143"/>
            <a:ext cx="6207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сайтов интернет-рекрутмента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416560" y="839254"/>
            <a:ext cx="11551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TOP-50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резюме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соискателей до 27 лет на портале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SuperJob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за период с 1 по 14 апреля 2020 года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2D03BA-6FE8-489B-8017-3A7D333D6F36}"/>
              </a:ext>
            </a:extLst>
          </p:cNvPr>
          <p:cNvSpPr txBox="1"/>
          <p:nvPr/>
        </p:nvSpPr>
        <p:spPr>
          <a:xfrm>
            <a:off x="3911600" y="5998426"/>
            <a:ext cx="844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профессии с наиболее высокими шансами трудоустройства кандидатов в текущих условиях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3DFAF11-41BF-4977-9E61-16049276CFAC}"/>
              </a:ext>
            </a:extLst>
          </p:cNvPr>
          <p:cNvSpPr/>
          <p:nvPr/>
        </p:nvSpPr>
        <p:spPr>
          <a:xfrm>
            <a:off x="3413761" y="6076872"/>
            <a:ext cx="528320" cy="147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71F3653-3D2C-4B2B-94F7-764C3ACAEE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729360"/>
              </p:ext>
            </p:extLst>
          </p:nvPr>
        </p:nvGraphicFramePr>
        <p:xfrm>
          <a:off x="0" y="1299439"/>
          <a:ext cx="6309360" cy="459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818D77AA-AAFB-4322-8A80-906B04F354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4780673"/>
              </p:ext>
            </p:extLst>
          </p:nvPr>
        </p:nvGraphicFramePr>
        <p:xfrm>
          <a:off x="6621728" y="1299439"/>
          <a:ext cx="6400800" cy="459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Номер слайда 2">
            <a:extLst>
              <a:ext uri="{FF2B5EF4-FFF2-40B4-BE49-F238E27FC236}">
                <a16:creationId xmlns:a16="http://schemas.microsoft.com/office/drawing/2014/main" id="{87A61B7E-5CCF-40E4-B389-B009857E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17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098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-311971" y="839254"/>
            <a:ext cx="1197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Предложение работодателей по оплате труда наиболее востребованных профессий в период с 1 по 14 апреля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B1BC459-8616-49EE-A579-9AC76E11A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2875823"/>
              </p:ext>
            </p:extLst>
          </p:nvPr>
        </p:nvGraphicFramePr>
        <p:xfrm>
          <a:off x="213360" y="1208585"/>
          <a:ext cx="5925372" cy="4814619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428240">
                  <a:extLst>
                    <a:ext uri="{9D8B030D-6E8A-4147-A177-3AD203B41FA5}">
                      <a16:colId xmlns:a16="http://schemas.microsoft.com/office/drawing/2014/main" val="3836899633"/>
                    </a:ext>
                  </a:extLst>
                </a:gridCol>
                <a:gridCol w="874283">
                  <a:extLst>
                    <a:ext uri="{9D8B030D-6E8A-4147-A177-3AD203B41FA5}">
                      <a16:colId xmlns:a16="http://schemas.microsoft.com/office/drawing/2014/main" val="1538439523"/>
                    </a:ext>
                  </a:extLst>
                </a:gridCol>
                <a:gridCol w="874283">
                  <a:extLst>
                    <a:ext uri="{9D8B030D-6E8A-4147-A177-3AD203B41FA5}">
                      <a16:colId xmlns:a16="http://schemas.microsoft.com/office/drawing/2014/main" val="3487648156"/>
                    </a:ext>
                  </a:extLst>
                </a:gridCol>
                <a:gridCol w="874283">
                  <a:extLst>
                    <a:ext uri="{9D8B030D-6E8A-4147-A177-3AD203B41FA5}">
                      <a16:colId xmlns:a16="http://schemas.microsoft.com/office/drawing/2014/main" val="2407635113"/>
                    </a:ext>
                  </a:extLst>
                </a:gridCol>
                <a:gridCol w="874283">
                  <a:extLst>
                    <a:ext uri="{9D8B030D-6E8A-4147-A177-3AD203B41FA5}">
                      <a16:colId xmlns:a16="http://schemas.microsoft.com/office/drawing/2014/main" val="2805611337"/>
                    </a:ext>
                  </a:extLst>
                </a:gridCol>
              </a:tblGrid>
              <a:tr h="228683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среднем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за 2 месяца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94079366"/>
                  </a:ext>
                </a:extLst>
              </a:tr>
              <a:tr h="228683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Водитель-экспедитор категории 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117 281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+45%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116 585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117 977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71950832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Арматурщик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96 296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+78%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93 120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99 472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52855074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Монтажник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95 194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+82%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91 752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98 635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375183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Машинист экскаватора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95 149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89 423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100 876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66595497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Бетонщик-арматурщик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94 997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+72%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91 874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98 120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2993700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Машинист бульдозера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93 722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88 624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98 820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52593476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Подсобный рабочий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92 457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+103%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88 682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96 231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5994854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Разнорабочий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92 382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+102%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89 930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94 834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36729692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Плотник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91 996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+76%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90 896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93 095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4327495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Плотник-бетонщик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89 845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+35%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89 790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89 901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18577170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Инженер ПТО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85 452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77 583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93 321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23809252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Электрогазосварщик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73 351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68 854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77 848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28189660"/>
                  </a:ext>
                </a:extLst>
              </a:tr>
              <a:tr h="228683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Водитель такси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72 431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69 773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75 089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77127388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Комплектовщик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71 847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+60%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53 858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89 836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8096158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Водитель автомобиля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70 794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45 209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96 378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0466924"/>
                  </a:ext>
                </a:extLst>
              </a:tr>
              <a:tr h="228683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Грузчик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68 970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+133%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67 667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70 274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396749219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Прораб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68 625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-30%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66 000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71 250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81447666"/>
                  </a:ext>
                </a:extLst>
              </a:tr>
              <a:tr h="228683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Комплектовщик на склад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68 543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+48%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51 357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85 730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84882406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Водитель категории С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67 573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51 640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83 506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3552595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Токарь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67 095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65 433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68 756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0429610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Токарь-универсал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66 197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65 570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66 824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99247031"/>
                  </a:ext>
                </a:extLst>
              </a:tr>
              <a:tr h="197840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Водитель категории В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65 848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65 609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66 087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438073"/>
                  </a:ext>
                </a:extLst>
              </a:tr>
            </a:tbl>
          </a:graphicData>
        </a:graphic>
      </p:graphicFrame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FB3B091-7760-4110-BC1F-99C3C790AD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9135012"/>
              </p:ext>
            </p:extLst>
          </p:nvPr>
        </p:nvGraphicFramePr>
        <p:xfrm>
          <a:off x="6225988" y="1208586"/>
          <a:ext cx="5925372" cy="4810154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2430332">
                  <a:extLst>
                    <a:ext uri="{9D8B030D-6E8A-4147-A177-3AD203B41FA5}">
                      <a16:colId xmlns:a16="http://schemas.microsoft.com/office/drawing/2014/main" val="3836899633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1538439523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75924876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407635113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805611337"/>
                    </a:ext>
                  </a:extLst>
                </a:gridCol>
              </a:tblGrid>
              <a:tr h="357587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среднем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за 2 месяца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94079366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Бетонщик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65 481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56 500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74 462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75614029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Менеджер по продажам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65 466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+59%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63 033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67 899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94795637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Фрезеровщик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63 506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+2%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63 600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2663854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Менеджер по работе с клиентами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55 845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+37%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54 125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57 564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01026325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Торговый представитель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55 790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56 992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54 588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45157226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Фармацевт-провизор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50 682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47 504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53 859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32656313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Продавец-консультант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50 218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+42%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48 886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51 550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77316753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Пеший курьер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50 170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50 101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50 238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72785150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Слесарь-сантехник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50 042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46 125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53 959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8150294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Повар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47 297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46 471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48 123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1447428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Кредитный представитель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43 051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+37%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41 865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44 236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54367880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Кладовщик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38 065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38 026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38 105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66338383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Продавец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36 607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36 796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36 418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34659048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Охранник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35 767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35 137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36 398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7149355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Кассир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33 880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31 458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36 302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76784886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Работник торгового зала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33 372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33 490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0671780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Мерчендайзер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32 787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+44%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31 953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33 621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64984870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Продавец-кассир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32 081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+20%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31 493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32 669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71587208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Уборщица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30 263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28 614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31 913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46803282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Специалист колл-центра (дом/оф)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25 000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62655523"/>
                  </a:ext>
                </a:extLst>
              </a:tr>
              <a:tr h="212027"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Оператор по работе с клиентами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20 710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+12%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19 876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21 545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5812813"/>
                  </a:ext>
                </a:extLst>
              </a:tr>
            </a:tbl>
          </a:graphicData>
        </a:graphic>
      </p:graphicFrame>
      <p:pic>
        <p:nvPicPr>
          <p:cNvPr id="3074" name="Picture 2" descr="Superjob — Википедия">
            <a:extLst>
              <a:ext uri="{FF2B5EF4-FFF2-40B4-BE49-F238E27FC236}">
                <a16:creationId xmlns:a16="http://schemas.microsoft.com/office/drawing/2014/main" id="{BDBAE327-96CF-43BA-BE0E-CD5EE8A6D9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0" y="856653"/>
            <a:ext cx="975360" cy="32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1B2A87-E8FE-415E-B0EF-EF1691EAA7A1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9" name="Номер слайда 2">
            <a:extLst>
              <a:ext uri="{FF2B5EF4-FFF2-40B4-BE49-F238E27FC236}">
                <a16:creationId xmlns:a16="http://schemas.microsoft.com/office/drawing/2014/main" id="{4B167F4E-E763-4B71-8F40-1CBF5D7DA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18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041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Название 1"/>
          <p:cNvSpPr txBox="1"/>
          <p:nvPr/>
        </p:nvSpPr>
        <p:spPr>
          <a:xfrm>
            <a:off x="5945702" y="1950080"/>
            <a:ext cx="5346421" cy="1732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spAutoFit/>
          </a:bodyPr>
          <a:lstStyle/>
          <a:p>
            <a:pPr defTabSz="1135489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109240, </a:t>
            </a:r>
            <a:r>
              <a:rPr dirty="0" err="1"/>
              <a:t>Москва</a:t>
            </a:r>
            <a:endParaRPr dirty="0"/>
          </a:p>
          <a:p>
            <a:pPr defTabSz="1135489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 err="1"/>
              <a:t>Котельническая</a:t>
            </a:r>
            <a:r>
              <a:rPr dirty="0"/>
              <a:t> </a:t>
            </a:r>
            <a:r>
              <a:rPr dirty="0" err="1"/>
              <a:t>набережная</a:t>
            </a:r>
            <a:r>
              <a:rPr dirty="0"/>
              <a:t>, 17</a:t>
            </a:r>
          </a:p>
          <a:p>
            <a:pPr defTabSz="1135489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 err="1"/>
              <a:t>Тел</a:t>
            </a:r>
            <a:r>
              <a:rPr dirty="0"/>
              <a:t>.: +7 (495) 966-16-86</a:t>
            </a:r>
          </a:p>
          <a:p>
            <a:pPr defTabSz="1135489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dirty="0"/>
              <a:t>E-mail: info@nark.ru</a:t>
            </a:r>
          </a:p>
          <a:p>
            <a:pPr defTabSz="1135489">
              <a:lnSpc>
                <a:spcPct val="120000"/>
              </a:lnSpc>
              <a:defRPr sz="1800">
                <a:solidFill>
                  <a:srgbClr val="FFFFFF"/>
                </a:solidFill>
                <a:effectLst/>
                <a:latin typeface="Gill Sans"/>
                <a:ea typeface="Gill Sans"/>
                <a:cs typeface="Gill Sans"/>
                <a:sym typeface="Gill Sans"/>
              </a:defRPr>
            </a:pPr>
            <a:r>
              <a:rPr lang="en-US" dirty="0"/>
              <a:t>https</a:t>
            </a:r>
            <a:r>
              <a:rPr lang="ru-RU" dirty="0"/>
              <a:t>:</a:t>
            </a:r>
            <a:r>
              <a:rPr lang="en-US" dirty="0"/>
              <a:t>//</a:t>
            </a:r>
            <a:r>
              <a:rPr dirty="0"/>
              <a:t>nark.ru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90DF78-6E57-4946-B0EA-75A87F5B8688}"/>
              </a:ext>
            </a:extLst>
          </p:cNvPr>
          <p:cNvSpPr txBox="1"/>
          <p:nvPr/>
        </p:nvSpPr>
        <p:spPr>
          <a:xfrm>
            <a:off x="441960" y="926356"/>
            <a:ext cx="113080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b="1" dirty="0"/>
              <a:t>Цель исследования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ru-RU" dirty="0"/>
              <a:t>Изучить влияние пандемии </a:t>
            </a:r>
            <a:r>
              <a:rPr lang="en-US" dirty="0"/>
              <a:t>COVID-19 </a:t>
            </a:r>
            <a:r>
              <a:rPr lang="ru-RU" dirty="0"/>
              <a:t>на динамику рынка труда в Российской Федерации (апрель 2020 года)</a:t>
            </a:r>
          </a:p>
          <a:p>
            <a:pPr>
              <a:lnSpc>
                <a:spcPct val="90000"/>
              </a:lnSpc>
            </a:pPr>
            <a:endParaRPr lang="en-US" b="1" dirty="0"/>
          </a:p>
          <a:p>
            <a:pPr>
              <a:lnSpc>
                <a:spcPct val="90000"/>
              </a:lnSpc>
            </a:pPr>
            <a:r>
              <a:rPr lang="ru-RU" b="1" dirty="0"/>
              <a:t>Методология анализа</a:t>
            </a:r>
          </a:p>
          <a:p>
            <a:pPr>
              <a:lnSpc>
                <a:spcPct val="90000"/>
              </a:lnSpc>
            </a:pPr>
            <a:r>
              <a:rPr lang="ru-RU" dirty="0"/>
              <a:t>Автоматизированный контент-анализ вакансий и резюме, размещенных на ТОП-2 сайтах интернет-рекрутмента</a:t>
            </a:r>
          </a:p>
          <a:p>
            <a:pPr>
              <a:lnSpc>
                <a:spcPct val="90000"/>
              </a:lnSpc>
            </a:pPr>
            <a:endParaRPr lang="ru-RU" b="1" dirty="0"/>
          </a:p>
          <a:p>
            <a:pPr>
              <a:lnSpc>
                <a:spcPct val="90000"/>
              </a:lnSpc>
            </a:pPr>
            <a:r>
              <a:rPr lang="ru-RU" b="1" dirty="0"/>
              <a:t>Источники данных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ru-RU" dirty="0"/>
              <a:t>Портал интернет-рекрутмента </a:t>
            </a:r>
            <a:r>
              <a:rPr lang="en-US" dirty="0"/>
              <a:t>HH.RU</a:t>
            </a:r>
            <a:r>
              <a:rPr lang="ru-RU" dirty="0"/>
              <a:t>:</a:t>
            </a:r>
          </a:p>
          <a:p>
            <a:pPr marL="742950" lvl="1" indent="-285750">
              <a:lnSpc>
                <a:spcPct val="90000"/>
              </a:lnSpc>
              <a:buFontTx/>
              <a:buChar char="-"/>
            </a:pPr>
            <a:r>
              <a:rPr lang="ru-RU" i="1" dirty="0"/>
              <a:t>Раздел «Вакансии» (412 тыс. вакансий)</a:t>
            </a:r>
          </a:p>
          <a:p>
            <a:pPr marL="742950" lvl="1" indent="-285750">
              <a:lnSpc>
                <a:spcPct val="90000"/>
              </a:lnSpc>
              <a:buFontTx/>
              <a:buChar char="-"/>
            </a:pPr>
            <a:r>
              <a:rPr lang="ru-RU" i="1" dirty="0"/>
              <a:t>Раздел «Резюме» (1 млн. вакансий)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ru-RU" dirty="0"/>
              <a:t>Портал интернет-рекрутмента </a:t>
            </a:r>
            <a:r>
              <a:rPr lang="en-US" dirty="0"/>
              <a:t>SUPERJOB.RU</a:t>
            </a:r>
            <a:r>
              <a:rPr lang="ru-RU" dirty="0"/>
              <a:t>:</a:t>
            </a:r>
          </a:p>
          <a:p>
            <a:pPr marL="742950" lvl="1" indent="-285750">
              <a:lnSpc>
                <a:spcPct val="90000"/>
              </a:lnSpc>
              <a:buFontTx/>
              <a:buChar char="-"/>
            </a:pPr>
            <a:r>
              <a:rPr lang="ru-RU" i="1" dirty="0"/>
              <a:t>Раздел «Вакансии» (361 тыс. вакансий)</a:t>
            </a:r>
          </a:p>
          <a:p>
            <a:pPr marL="742950" lvl="1" indent="-285750">
              <a:lnSpc>
                <a:spcPct val="90000"/>
              </a:lnSpc>
              <a:buFontTx/>
              <a:buChar char="-"/>
            </a:pPr>
            <a:r>
              <a:rPr lang="ru-RU" i="1" dirty="0"/>
              <a:t>Раздел «Резюме» (334 тыс. вакансий)</a:t>
            </a:r>
            <a:endParaRPr lang="en-US" i="1" dirty="0"/>
          </a:p>
          <a:p>
            <a:pPr marL="742950" lvl="1" indent="-285750">
              <a:lnSpc>
                <a:spcPct val="90000"/>
              </a:lnSpc>
              <a:buFontTx/>
              <a:buChar char="-"/>
            </a:pPr>
            <a:endParaRPr lang="ru-RU" i="1" dirty="0"/>
          </a:p>
          <a:p>
            <a:pPr>
              <a:lnSpc>
                <a:spcPct val="90000"/>
              </a:lnSpc>
            </a:pPr>
            <a:r>
              <a:rPr lang="ru-RU" b="1" dirty="0"/>
              <a:t>Период исследования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ru-RU" dirty="0"/>
              <a:t>Волна №1:  с 9 по 22 февраля 2020 года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r>
              <a:rPr lang="ru-RU" dirty="0"/>
              <a:t>Волна №2:  с 1 по 14 апреля 2020 года</a:t>
            </a:r>
          </a:p>
          <a:p>
            <a:pPr marL="285750" indent="-285750">
              <a:lnSpc>
                <a:spcPct val="90000"/>
              </a:lnSpc>
              <a:buFontTx/>
              <a:buChar char="-"/>
            </a:pPr>
            <a:endParaRPr lang="ru-RU" dirty="0"/>
          </a:p>
          <a:p>
            <a:pPr>
              <a:lnSpc>
                <a:spcPct val="90000"/>
              </a:lnSpc>
            </a:pPr>
            <a:r>
              <a:rPr lang="ru-RU" b="1" dirty="0"/>
              <a:t>География исследования</a:t>
            </a:r>
          </a:p>
          <a:p>
            <a:pPr>
              <a:lnSpc>
                <a:spcPct val="90000"/>
              </a:lnSpc>
            </a:pPr>
            <a:r>
              <a:rPr lang="ru-RU" dirty="0"/>
              <a:t>Российская Федерация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A66EDE-3B53-45E0-BB31-E7828BC03C8A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id="{3707AD83-4E68-4EBA-8445-EC78262A7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2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11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A44C9E-0967-41C1-B10A-0298E2F7BEF2}"/>
              </a:ext>
            </a:extLst>
          </p:cNvPr>
          <p:cNvSpPr txBox="1"/>
          <p:nvPr/>
        </p:nvSpPr>
        <p:spPr>
          <a:xfrm>
            <a:off x="396240" y="812801"/>
            <a:ext cx="113792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апреле 2020 года наблюдается значимое снижение активности не только работодателей, но и соискателей.</a:t>
            </a:r>
          </a:p>
          <a:p>
            <a:pPr algn="just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По сравнению с февралём 2020 года: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новых вакансий на портале hh.ru снизилось на 48%, на superjob.ru - на 33%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новых резюме на портале hh.ru снизилось на 26%, на superjob.ru - на 30%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наблюдается рост конкуренции соискателей за рабочие места: 2,89 соискателей на 1 новую вакансию против 2,25 в феврале.</a:t>
            </a:r>
          </a:p>
          <a:p>
            <a:pPr algn="just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Следует отметить: на портале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superjob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 выше активность работодателей, размещающих вакансии по рабочим профессиям и неквалифицированному физическому труду. Часть таких профессий кризис затронул в меньшей степени (грузчики, разнорабочие), одновременно значительно вырос спрос на профессии, связанные с логистикой доставки товаров.</a:t>
            </a:r>
          </a:p>
          <a:p>
            <a:pPr algn="just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 настоящее время наиболее востребованными как среди работодателей, так и соискателей являются следующие направления: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Медицинские работники (врачи, фельдшеры, медсёстры, санитары)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Бухгалтерия (главные бухгалтера, бухгалтера)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Удаленные работники (операторы колл-центра, специалисты по продажам)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Программисты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Работники магазинов (кассиры, </a:t>
            </a:r>
            <a:r>
              <a:rPr lang="ru-RU" sz="1300" dirty="0" err="1">
                <a:latin typeface="Arial" panose="020B0604020202020204" pitchFamily="34" charset="0"/>
                <a:cs typeface="Arial" panose="020B0604020202020204" pitchFamily="34" charset="0"/>
              </a:rPr>
              <a:t>мерчендайзеры</a:t>
            </a: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Производство готовой еды (повара, технологи)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Упаковка, комплектация, хранение товаров и продуктов питания (фасовщики, комплектовщики, кладовщики)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Доставка товаров и продуктов питания, грузоперевозки (курьеры, водители, экспедиторы)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Общестроительные профессии (бетонщик, монтажник, арматурщик, прораб, электрогазосварщик, фрезеровщик)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Разнорабочие-грузчики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Водители такси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Охранники</a:t>
            </a:r>
          </a:p>
          <a:p>
            <a:pPr algn="just"/>
            <a:endParaRPr lang="ru-RU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300" dirty="0">
                <a:latin typeface="Arial" panose="020B0604020202020204" pitchFamily="34" charset="0"/>
                <a:cs typeface="Arial" panose="020B0604020202020204" pitchFamily="34" charset="0"/>
              </a:rPr>
              <a:t>Соискатели, разместившие резюме и осуществляющие поиск вакансий по вышеуказанным направлениям имеют наибольшие шансы на трудоустройство, т.к. их профессия соответствует актуальным запросам рынка труда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E742E8-492E-44A8-AE35-062A24C792C7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6" name="Номер слайда 2">
            <a:extLst>
              <a:ext uri="{FF2B5EF4-FFF2-40B4-BE49-F238E27FC236}">
                <a16:creationId xmlns:a16="http://schemas.microsoft.com/office/drawing/2014/main" id="{5305882E-BB31-4F3C-B0EF-2E47646F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9445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3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55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AF5DFDB7-7743-4E4D-9FDC-2B8B2277C8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220388"/>
              </p:ext>
            </p:extLst>
          </p:nvPr>
        </p:nvGraphicFramePr>
        <p:xfrm>
          <a:off x="2529839" y="1278091"/>
          <a:ext cx="5405121" cy="223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16E5BAE-0E22-45B6-9545-39ADE6FE4762}"/>
              </a:ext>
            </a:extLst>
          </p:cNvPr>
          <p:cNvSpPr txBox="1"/>
          <p:nvPr/>
        </p:nvSpPr>
        <p:spPr>
          <a:xfrm>
            <a:off x="142240" y="839254"/>
            <a:ext cx="119583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Динамика размещения вакансий и резюме на площадках интернет-рекрутмента, </a:t>
            </a:r>
            <a:r>
              <a:rPr lang="ru-RU" i="1" dirty="0"/>
              <a:t>февраль-апрель 2020 года</a:t>
            </a:r>
          </a:p>
        </p:txBody>
      </p:sp>
      <p:pic>
        <p:nvPicPr>
          <p:cNvPr id="3" name="Picture 2" descr="HeadHunter — Википедия">
            <a:extLst>
              <a:ext uri="{FF2B5EF4-FFF2-40B4-BE49-F238E27FC236}">
                <a16:creationId xmlns:a16="http://schemas.microsoft.com/office/drawing/2014/main" id="{9B83C3EC-3FB8-4044-9F87-4524E1D29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834" y="1909438"/>
            <a:ext cx="970280" cy="97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uperjob — Википедия">
            <a:extLst>
              <a:ext uri="{FF2B5EF4-FFF2-40B4-BE49-F238E27FC236}">
                <a16:creationId xmlns:a16="http://schemas.microsoft.com/office/drawing/2014/main" id="{8DC42E05-5468-4360-A4BB-B47C775CB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9744"/>
            <a:ext cx="2665593" cy="888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DB1015A-D470-4428-968F-71C5E49CA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799911"/>
              </p:ext>
            </p:extLst>
          </p:nvPr>
        </p:nvGraphicFramePr>
        <p:xfrm>
          <a:off x="7934961" y="1278091"/>
          <a:ext cx="4165600" cy="223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DE22C49F-BB44-48E2-94D5-3C2682A003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7891688"/>
              </p:ext>
            </p:extLst>
          </p:nvPr>
        </p:nvGraphicFramePr>
        <p:xfrm>
          <a:off x="2529839" y="3746970"/>
          <a:ext cx="5405121" cy="223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9D252644-4A3E-492C-B927-AF35C730DD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7337929"/>
              </p:ext>
            </p:extLst>
          </p:nvPr>
        </p:nvGraphicFramePr>
        <p:xfrm>
          <a:off x="7934960" y="3746970"/>
          <a:ext cx="4165600" cy="223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EC1ED91-88DE-40FB-81A5-8C042C22A2EF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12" name="Номер слайда 2">
            <a:extLst>
              <a:ext uri="{FF2B5EF4-FFF2-40B4-BE49-F238E27FC236}">
                <a16:creationId xmlns:a16="http://schemas.microsoft.com/office/drawing/2014/main" id="{25E973E7-BCF2-42C2-B5CE-E9BC2A814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4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137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eadHunter — Википедия">
            <a:extLst>
              <a:ext uri="{FF2B5EF4-FFF2-40B4-BE49-F238E27FC236}">
                <a16:creationId xmlns:a16="http://schemas.microsoft.com/office/drawing/2014/main" id="{9B83C3EC-3FB8-4044-9F87-4524E1D29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054" y="2851975"/>
            <a:ext cx="970280" cy="97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A44C9E-0967-41C1-B10A-0298E2F7BEF2}"/>
              </a:ext>
            </a:extLst>
          </p:cNvPr>
          <p:cNvSpPr txBox="1"/>
          <p:nvPr/>
        </p:nvSpPr>
        <p:spPr>
          <a:xfrm>
            <a:off x="1534160" y="2931777"/>
            <a:ext cx="603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АНАЛИЗ ВАКАНСИЙ И РЕЗЮМЕ</a:t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 ПОРТАЛЕ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HH.RU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A530F2-2BBF-4D1F-98D5-5BD015D6F376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7" name="Номер слайда 2">
            <a:extLst>
              <a:ext uri="{FF2B5EF4-FFF2-40B4-BE49-F238E27FC236}">
                <a16:creationId xmlns:a16="http://schemas.microsoft.com/office/drawing/2014/main" id="{19272C81-9298-434E-AE72-3B2B1E88C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5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13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1129554" y="839254"/>
            <a:ext cx="1019286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TOP-50 размещенных </a:t>
            </a:r>
            <a:r>
              <a:rPr lang="ru-RU" b="1" u="sng" dirty="0"/>
              <a:t>вакансий</a:t>
            </a:r>
            <a:r>
              <a:rPr lang="ru-RU" b="1" dirty="0"/>
              <a:t> на портале </a:t>
            </a:r>
            <a:r>
              <a:rPr lang="ru-RU" b="1" dirty="0" err="1"/>
              <a:t>HeadHunter</a:t>
            </a:r>
            <a:r>
              <a:rPr lang="ru-RU" b="1" dirty="0"/>
              <a:t> за период с 1 по 14 апреля 2020 года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B0C7A103-2EA7-44B0-8292-981628FCA8E8}"/>
              </a:ext>
            </a:extLst>
          </p:cNvPr>
          <p:cNvGraphicFramePr>
            <a:graphicFrameLocks/>
          </p:cNvGraphicFramePr>
          <p:nvPr/>
        </p:nvGraphicFramePr>
        <p:xfrm>
          <a:off x="71718" y="1272988"/>
          <a:ext cx="6589058" cy="4745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2494E62A-4F87-4242-8B06-887E5F72B2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9586045"/>
              </p:ext>
            </p:extLst>
          </p:nvPr>
        </p:nvGraphicFramePr>
        <p:xfrm>
          <a:off x="6225988" y="1337390"/>
          <a:ext cx="6452391" cy="4745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9191E1B1-9635-460A-96EA-4B50AD0F4848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9" name="Номер слайда 2">
            <a:extLst>
              <a:ext uri="{FF2B5EF4-FFF2-40B4-BE49-F238E27FC236}">
                <a16:creationId xmlns:a16="http://schemas.microsoft.com/office/drawing/2014/main" id="{023F1654-628E-4F36-A79C-6059874D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6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150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16138" y="839254"/>
            <a:ext cx="1197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Профессии с наиболее высокими темпами роста востребованности среди работодателей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B1BC459-8616-49EE-A579-9AC76E11AE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3473933"/>
              </p:ext>
            </p:extLst>
          </p:nvPr>
        </p:nvGraphicFramePr>
        <p:xfrm>
          <a:off x="2043953" y="1375889"/>
          <a:ext cx="7646894" cy="4377247"/>
        </p:xfrm>
        <a:graphic>
          <a:graphicData uri="http://schemas.openxmlformats.org/drawingml/2006/table">
            <a:tbl>
              <a:tblPr firstRow="1" firstCol="1">
                <a:tableStyleId>{B301B821-A1FF-4177-AEE7-76D212191A09}</a:tableStyleId>
              </a:tblPr>
              <a:tblGrid>
                <a:gridCol w="3487270">
                  <a:extLst>
                    <a:ext uri="{9D8B030D-6E8A-4147-A177-3AD203B41FA5}">
                      <a16:colId xmlns:a16="http://schemas.microsoft.com/office/drawing/2014/main" val="3836899633"/>
                    </a:ext>
                  </a:extLst>
                </a:gridCol>
                <a:gridCol w="1390141">
                  <a:extLst>
                    <a:ext uri="{9D8B030D-6E8A-4147-A177-3AD203B41FA5}">
                      <a16:colId xmlns:a16="http://schemas.microsoft.com/office/drawing/2014/main" val="1538439523"/>
                    </a:ext>
                  </a:extLst>
                </a:gridCol>
                <a:gridCol w="1390141">
                  <a:extLst>
                    <a:ext uri="{9D8B030D-6E8A-4147-A177-3AD203B41FA5}">
                      <a16:colId xmlns:a16="http://schemas.microsoft.com/office/drawing/2014/main" val="4088688795"/>
                    </a:ext>
                  </a:extLst>
                </a:gridCol>
                <a:gridCol w="1379342">
                  <a:extLst>
                    <a:ext uri="{9D8B030D-6E8A-4147-A177-3AD203B41FA5}">
                      <a16:colId xmlns:a16="http://schemas.microsoft.com/office/drawing/2014/main" val="2407635113"/>
                    </a:ext>
                  </a:extLst>
                </a:gridCol>
              </a:tblGrid>
              <a:tr h="166040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11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Размещено вакансий 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9 по 22 февраля 2020 г.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Размещено вакансий </a:t>
                      </a:r>
                      <a:b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по 14 апреля 2020 г.</a:t>
                      </a:r>
                    </a:p>
                  </a:txBody>
                  <a:tcPr marL="3487" marR="3487" marT="3487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Прирост к предыдущему периоду, в %</a:t>
                      </a:r>
                    </a:p>
                  </a:txBody>
                  <a:tcPr marL="3487" marR="3487" marT="3487" marB="0" anchor="ctr"/>
                </a:tc>
                <a:extLst>
                  <a:ext uri="{0D108BD9-81ED-4DB2-BD59-A6C34878D82A}">
                    <a16:rowId xmlns:a16="http://schemas.microsoft.com/office/drawing/2014/main" val="294079366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Упаковщик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71950832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Врач-терапевт участковый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08110802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Фельдшер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52855074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Врач-хирург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66375183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Укладчик-упаковщик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6595497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Разнорабочий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962993700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1 280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52593476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 функциональной диагностики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55994854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636729692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Кладовщик / Комплектовщик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44327495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Электромонтажник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18577170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Шлифовщик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23809252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Врач-офтальмолог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28189660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Врач-терапевт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77127388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 анестезиолог-реаниматолог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8096158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 акушер-гинеколог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0466924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Врач-невролог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6749219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Фрезеровщик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81447666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Врач-педиатр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882406"/>
                  </a:ext>
                </a:extLst>
              </a:tr>
              <a:tr h="185160"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3552595"/>
                  </a:ext>
                </a:extLst>
              </a:tr>
            </a:tbl>
          </a:graphicData>
        </a:graphic>
      </p:graphicFrame>
      <p:pic>
        <p:nvPicPr>
          <p:cNvPr id="2050" name="Picture 2" descr="HeadHunter — Википедия">
            <a:extLst>
              <a:ext uri="{FF2B5EF4-FFF2-40B4-BE49-F238E27FC236}">
                <a16:creationId xmlns:a16="http://schemas.microsoft.com/office/drawing/2014/main" id="{48665EEE-C988-4F24-B2CE-1451D2327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5955" y="839254"/>
            <a:ext cx="36933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561B9D-AE0E-47CE-AD08-8D46C41468DA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76E56B62-6D3B-4636-8FE8-54B83E927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7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992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16138" y="839254"/>
            <a:ext cx="119786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Регионы с наибольшим приростом вакансий по востребованным профессиям</a:t>
            </a:r>
          </a:p>
        </p:txBody>
      </p:sp>
      <p:pic>
        <p:nvPicPr>
          <p:cNvPr id="2050" name="Picture 2" descr="HeadHunter — Википедия">
            <a:extLst>
              <a:ext uri="{FF2B5EF4-FFF2-40B4-BE49-F238E27FC236}">
                <a16:creationId xmlns:a16="http://schemas.microsoft.com/office/drawing/2014/main" id="{48665EEE-C988-4F24-B2CE-1451D2327E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435" y="804528"/>
            <a:ext cx="369332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242FD09-F6CC-4819-BC04-2123553638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8425213"/>
              </p:ext>
            </p:extLst>
          </p:nvPr>
        </p:nvGraphicFramePr>
        <p:xfrm>
          <a:off x="747022" y="1243312"/>
          <a:ext cx="10988935" cy="486593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347996">
                  <a:extLst>
                    <a:ext uri="{9D8B030D-6E8A-4147-A177-3AD203B41FA5}">
                      <a16:colId xmlns:a16="http://schemas.microsoft.com/office/drawing/2014/main" val="4237345626"/>
                    </a:ext>
                  </a:extLst>
                </a:gridCol>
                <a:gridCol w="1626439">
                  <a:extLst>
                    <a:ext uri="{9D8B030D-6E8A-4147-A177-3AD203B41FA5}">
                      <a16:colId xmlns:a16="http://schemas.microsoft.com/office/drawing/2014/main" val="2343190524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1796776246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841211022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3204103970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3963407718"/>
                    </a:ext>
                  </a:extLst>
                </a:gridCol>
                <a:gridCol w="1602900">
                  <a:extLst>
                    <a:ext uri="{9D8B030D-6E8A-4147-A177-3AD203B41FA5}">
                      <a16:colId xmlns:a16="http://schemas.microsoft.com/office/drawing/2014/main" val="965743787"/>
                    </a:ext>
                  </a:extLst>
                </a:gridCol>
              </a:tblGrid>
              <a:tr h="318012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Профессия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Размещено вакансий </a:t>
                      </a:r>
                      <a:br>
                        <a:rPr lang="en-US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1 по 14 апреля 2020 г.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ТОП-5 регионов с наиболее высокой востребованностью профессии за рассматриваемый период, </a:t>
                      </a:r>
                      <a:r>
                        <a:rPr lang="ru-RU" sz="1050" b="0" i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 / вакансий</a:t>
                      </a: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468089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Повар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41517422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40161605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Комплектовщик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08903588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1280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8157104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Электромонтажник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Иркутская область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88433913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1015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9904203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Фельдшер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Крым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Астраханская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Волгоградская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600640400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1008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423040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Упаковщик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Смоленская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Тверская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80794972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969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205059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Врач-терапевт участковый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Волгоградская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Крым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Астраханская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34149422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885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885304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Разнорабочий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Тверская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Брянская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Орловская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53381433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801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264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2965064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Врач-хирург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Волгоградская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Астраханская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9254217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702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745929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Укладчик-упаковщик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Рязанская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Смоленская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Пензенская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Тверская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71420550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552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411063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Врач-терапевт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Липецкая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Забайкальский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Ставропольский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5928111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494</a:t>
                      </a:r>
                      <a:endParaRPr lang="ru-RU" sz="105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7439619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Токарь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Ростовская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Челябинская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Самарская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67040621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411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9603445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Врач-офтальмолог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Красноярский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Курганская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Нижегородская область</a:t>
                      </a:r>
                      <a:endParaRPr lang="ru-RU" sz="10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Кемеровская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Краснодарский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86480199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6528790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Кладовщик / Комплектовщик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Пермский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Челябинская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Свердловская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Ленинградская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4376699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319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96154"/>
                  </a:ext>
                </a:extLst>
              </a:tr>
              <a:tr h="160118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Врач акушер-гинеколог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Забайкальский край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Республика Татарстан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Тамбовская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Москва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Липецкая область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952620"/>
                  </a:ext>
                </a:extLst>
              </a:tr>
              <a:tr h="1601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</a:t>
                      </a:r>
                      <a:endParaRPr lang="ru-RU" sz="105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05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05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53" marR="2253" marT="2253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99098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148946-4584-4A9C-A928-666DB12A7376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8" name="Номер слайда 2">
            <a:extLst>
              <a:ext uri="{FF2B5EF4-FFF2-40B4-BE49-F238E27FC236}">
                <a16:creationId xmlns:a16="http://schemas.microsoft.com/office/drawing/2014/main" id="{10531BC6-11AA-486B-B3A6-BB4DED011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8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63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C3B5644D-B90A-4322-9789-E622BC5B6BEB}"/>
              </a:ext>
            </a:extLst>
          </p:cNvPr>
          <p:cNvSpPr txBox="1"/>
          <p:nvPr/>
        </p:nvSpPr>
        <p:spPr>
          <a:xfrm>
            <a:off x="416560" y="839254"/>
            <a:ext cx="115519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TOP-50 размещенных </a:t>
            </a:r>
            <a:r>
              <a:rPr lang="ru-RU" b="1" u="sng" dirty="0">
                <a:latin typeface="Arial" panose="020B0604020202020204" pitchFamily="34" charset="0"/>
                <a:cs typeface="Arial" panose="020B0604020202020204" pitchFamily="34" charset="0"/>
              </a:rPr>
              <a:t>резюме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на портале 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HeadHunter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за период с 1 по 14 апреля 2020 года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17342E64-11CE-4E06-9B00-84CF57ADB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894510"/>
              </p:ext>
            </p:extLst>
          </p:nvPr>
        </p:nvGraphicFramePr>
        <p:xfrm>
          <a:off x="0" y="1183338"/>
          <a:ext cx="6096000" cy="4903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F7F119F2-5856-4F94-81C4-A35B9E4D76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1793962"/>
              </p:ext>
            </p:extLst>
          </p:nvPr>
        </p:nvGraphicFramePr>
        <p:xfrm>
          <a:off x="6660775" y="1208586"/>
          <a:ext cx="6893859" cy="4903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DA2D03BA-6FE8-489B-8017-3A7D333D6F36}"/>
              </a:ext>
            </a:extLst>
          </p:cNvPr>
          <p:cNvSpPr txBox="1"/>
          <p:nvPr/>
        </p:nvSpPr>
        <p:spPr>
          <a:xfrm>
            <a:off x="3911600" y="5998426"/>
            <a:ext cx="844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 </a:t>
            </a:r>
            <a:r>
              <a:rPr lang="ru-RU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профессии с наиболее высокими шансами трудоустройства кандидатов в текущих условиях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63DFAF11-41BF-4977-9E61-16049276CFAC}"/>
              </a:ext>
            </a:extLst>
          </p:cNvPr>
          <p:cNvSpPr/>
          <p:nvPr/>
        </p:nvSpPr>
        <p:spPr>
          <a:xfrm>
            <a:off x="3413761" y="6076872"/>
            <a:ext cx="528320" cy="14775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E0BC93-24CC-4301-9EB2-53043F1D2782}"/>
              </a:ext>
            </a:extLst>
          </p:cNvPr>
          <p:cNvSpPr txBox="1"/>
          <p:nvPr/>
        </p:nvSpPr>
        <p:spPr>
          <a:xfrm>
            <a:off x="2229981" y="191143"/>
            <a:ext cx="6207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Анализ ситуации на рынке труда в условиях пандемии</a:t>
            </a:r>
            <a:br>
              <a:rPr lang="ru-RU" sz="16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</a:br>
            <a:r>
              <a:rPr lang="ru-RU" sz="1200" cap="all" dirty="0">
                <a:solidFill>
                  <a:srgbClr val="535353"/>
                </a:solidFill>
                <a:latin typeface="Pancetta Serif Pro SemiBold"/>
                <a:sym typeface="Pancetta Serif Pro SemiBold"/>
              </a:rPr>
              <a:t>(На Основе Данных Сайтов Интернет-рекрутмента)</a:t>
            </a:r>
            <a:endParaRPr lang="ru-RU" sz="1600" cap="all" dirty="0">
              <a:solidFill>
                <a:srgbClr val="535353"/>
              </a:solidFill>
              <a:latin typeface="Pancetta Serif Pro SemiBold"/>
              <a:sym typeface="Pancetta Serif Pro SemiBold"/>
            </a:endParaRPr>
          </a:p>
        </p:txBody>
      </p:sp>
      <p:sp>
        <p:nvSpPr>
          <p:cNvPr id="17" name="Номер слайда 2">
            <a:extLst>
              <a:ext uri="{FF2B5EF4-FFF2-40B4-BE49-F238E27FC236}">
                <a16:creationId xmlns:a16="http://schemas.microsoft.com/office/drawing/2014/main" id="{6B84B3BD-B762-448A-B088-D82DF181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4975" y="6375400"/>
            <a:ext cx="2743200" cy="365125"/>
          </a:xfrm>
        </p:spPr>
        <p:txBody>
          <a:bodyPr/>
          <a:lstStyle/>
          <a:p>
            <a:fld id="{26A838AF-C3A0-412D-93B1-31BCCACB84BA}" type="slidenum">
              <a:rPr lang="ru-RU" sz="1400" smtClean="0">
                <a:solidFill>
                  <a:schemeClr val="bg1"/>
                </a:solidFill>
              </a:rPr>
              <a:t>9</a:t>
            </a:fld>
            <a:endParaRPr lang="ru-RU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163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2903</Words>
  <Application>Microsoft Office PowerPoint</Application>
  <PresentationFormat>Широкоэкранный</PresentationFormat>
  <Paragraphs>1142</Paragraphs>
  <Slides>19</Slides>
  <Notes>19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Gill Sans</vt:lpstr>
      <vt:lpstr>Pancetta Serif Pro SemiBold</vt:lpstr>
      <vt:lpstr>Тема Office</vt:lpstr>
      <vt:lpstr>  О ситуации на рынке труда в условиях пандемии  (подготовлено на основе данных сайтов  интернет-рекрутмента hh.ru и superjob.ru)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сайтов интернет-рекрутмента Лейбович Александр Наумович, генеральный директор</dc:title>
  <dc:creator>tosha-limon@yandex.ru</dc:creator>
  <cp:lastModifiedBy>Колесник Татьяна Николаевна</cp:lastModifiedBy>
  <cp:revision>26</cp:revision>
  <dcterms:created xsi:type="dcterms:W3CDTF">2020-04-22T07:01:35Z</dcterms:created>
  <dcterms:modified xsi:type="dcterms:W3CDTF">2020-05-12T07:39:12Z</dcterms:modified>
</cp:coreProperties>
</file>